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344" r:id="rId36"/>
    <p:sldId id="345" r:id="rId37"/>
    <p:sldId id="346" r:id="rId38"/>
    <p:sldId id="347" r:id="rId39"/>
    <p:sldId id="348"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88"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89"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90"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91"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792"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93"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Notes Placeholder 1048793"/>
          <p:cNvSpPr>
            <a:spLocks noGrp="1"/>
          </p:cNvSpPr>
          <p:nvPr>
            <p:ph type="body"/>
          </p:nvPr>
        </p:nvSpPr>
        <p:spPr/>
        <p:txBody>
          <a:bodyPr/>
          <a:lstStyle/>
          <a:p>
            <a:r>
              <a:rPr lang="zh-CN" altLang="en-US" dirty="0"/>
              <a:t>DesignH pattern describes a design structure that solves a partiy design problem within a specific context
Enable designer to determine whether the pattern is applicable to the current work, whether the pattern can serve as a guide for developing a similar but functionally or  structurally different pattern.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Notes Placeholder 1048794"/>
          <p:cNvSpPr>
            <a:spLocks noGrp="1"/>
          </p:cNvSpPr>
          <p:nvPr>
            <p:ph type="body"/>
          </p:nvPr>
        </p:nvSpPr>
        <p:spPr/>
        <p:txBody>
          <a:bodyPr/>
          <a:lstStyle/>
          <a:p>
            <a:r>
              <a:rPr lang="zh-CN" altLang="en-US"/>
              <a:t>Divide and conquer strategy - it's easier to solve a complex problem when you break it into manageble pieces. Software modularity.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Notes Placeholder 1048795"/>
          <p:cNvSpPr>
            <a:spLocks noGrp="1"/>
          </p:cNvSpPr>
          <p:nvPr>
            <p:ph type="body"/>
          </p:nvPr>
        </p:nvSpPr>
        <p:spPr/>
        <p:txBody>
          <a:bodyPr/>
          <a:lstStyle/>
          <a:p>
            <a:r>
              <a:rPr lang="zh-CN" altLang="en-US"/>
              <a:t>Software is divided into separately named and addressable components called module.
Monolithic software - large program composed of single module - difficult to understand number of control paths, reference, no. Of variable, overall complexity make it difficult to understand   . Break design into many modules hoping to make understanding easier reduce cost to build software.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7" name="Notes Placeholder 1048796"/>
          <p:cNvSpPr>
            <a:spLocks noGrp="1"/>
          </p:cNvSpPr>
          <p:nvPr>
            <p:ph type="body"/>
          </p:nvPr>
        </p:nvSpPr>
        <p:spPr/>
        <p:txBody>
          <a:bodyPr/>
          <a:lstStyle/>
          <a:p>
            <a:r>
              <a:rPr lang="zh-CN" altLang="en-US"/>
              <a:t>Cost to develop an individual software module does decrease as the total number of module increases .
However as number of module grows the effort associated with integrating module also grows.
There is a number, M, of modules that would result in minimum development cost.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Notes Placeholder 1048797"/>
          <p:cNvSpPr>
            <a:spLocks noGrp="1"/>
          </p:cNvSpPr>
          <p:nvPr>
            <p:ph type="body"/>
          </p:nvPr>
        </p:nvSpPr>
        <p:spPr/>
        <p:txBody>
          <a:bodyPr/>
          <a:lstStyle/>
          <a:p>
            <a:r>
              <a:rPr lang="zh-CN" altLang="en-US"/>
              <a:t>It is achieved by developing modules with single minded function.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Aspect-oriented software development (AOSD) is a software design solution that helps address the modularity issues that are not properly resolved by other software approaches, like procedural, structured and object-oriented programming (OOP).</a:t>
            </a:r>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Cross-cutting concerns are </a:t>
            </a:r>
            <a:r>
              <a:rPr lang="en-US" sz="1200" b="1" i="0" kern="1200" dirty="0" smtClean="0">
                <a:solidFill>
                  <a:schemeClr val="tx1"/>
                </a:solidFill>
                <a:latin typeface="Arial" charset="0"/>
                <a:ea typeface="+mn-ea"/>
                <a:cs typeface="+mn-cs"/>
              </a:rPr>
              <a:t>parts of a program that rely on or must affect many other parts of the system</a:t>
            </a:r>
            <a:r>
              <a:rPr lang="en-US" sz="1200" b="0" i="0" kern="1200" dirty="0" smtClean="0">
                <a:solidFill>
                  <a:schemeClr val="tx1"/>
                </a:solidFill>
                <a:latin typeface="Arial" charset="0"/>
                <a:ea typeface="+mn-ea"/>
                <a:cs typeface="+mn-cs"/>
              </a:rPr>
              <a:t>. They form the basis for the development of aspects. Such cross-cutting concerns do not fit cleanly into object-oriented programming or procedural programming.</a:t>
            </a:r>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Arial" charset="0"/>
                <a:ea typeface="+mn-ea"/>
                <a:cs typeface="+mn-cs"/>
              </a:rPr>
              <a:t>Designing a model is an important phase and is a multi-process that represent the data structure, program structure, interface characteristic, and procedural details. It is mainly classified into four categories – Data design, architectural design, interface design, and component-level design.</a:t>
            </a:r>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6"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1048597"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48598" name="Date Placeholder 3"/>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599" name="Footer Placeholder 4"/>
          <p:cNvSpPr>
            <a:spLocks noGrp="1"/>
          </p:cNvSpPr>
          <p:nvPr>
            <p:ph type="ftr" sz="quarter" idx="11"/>
          </p:nvPr>
        </p:nvSpPr>
        <p:spPr/>
        <p:txBody>
          <a:bodyPr/>
          <a:lstStyle/>
          <a:p>
            <a:endParaRPr lang="en-US"/>
          </a:p>
        </p:txBody>
      </p:sp>
      <p:sp>
        <p:nvSpPr>
          <p:cNvPr id="1048600"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55" name="Title 1"/>
          <p:cNvSpPr>
            <a:spLocks noGrp="1"/>
          </p:cNvSpPr>
          <p:nvPr>
            <p:ph type="title"/>
          </p:nvPr>
        </p:nvSpPr>
        <p:spPr/>
        <p:txBody>
          <a:bodyPr/>
          <a:lstStyle/>
          <a:p>
            <a:r>
              <a:rPr lang="en-US" smtClean="0"/>
              <a:t>Click to edit Master title style</a:t>
            </a:r>
            <a:endParaRPr lang="en-US"/>
          </a:p>
        </p:txBody>
      </p:sp>
      <p:sp>
        <p:nvSpPr>
          <p:cNvPr id="1048756"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57" name="Date Placeholder 3"/>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58" name="Footer Placeholder 4"/>
          <p:cNvSpPr>
            <a:spLocks noGrp="1"/>
          </p:cNvSpPr>
          <p:nvPr>
            <p:ph type="ftr" sz="quarter" idx="11"/>
          </p:nvPr>
        </p:nvSpPr>
        <p:spPr/>
        <p:txBody>
          <a:bodyPr/>
          <a:lstStyle/>
          <a:p>
            <a:endParaRPr lang="en-US"/>
          </a:p>
        </p:txBody>
      </p:sp>
      <p:sp>
        <p:nvSpPr>
          <p:cNvPr id="1048759"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44"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1048745"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46" name="Date Placeholder 3"/>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47" name="Footer Placeholder 4"/>
          <p:cNvSpPr>
            <a:spLocks noGrp="1"/>
          </p:cNvSpPr>
          <p:nvPr>
            <p:ph type="ftr" sz="quarter" idx="11"/>
          </p:nvPr>
        </p:nvSpPr>
        <p:spPr/>
        <p:txBody>
          <a:bodyPr/>
          <a:lstStyle/>
          <a:p>
            <a:endParaRPr lang="en-US"/>
          </a:p>
        </p:txBody>
      </p:sp>
      <p:sp>
        <p:nvSpPr>
          <p:cNvPr id="1048748"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60"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1048761"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48762" name="Date Placeholder 3"/>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63" name="Footer Placeholder 4"/>
          <p:cNvSpPr>
            <a:spLocks noGrp="1"/>
          </p:cNvSpPr>
          <p:nvPr>
            <p:ph type="ftr" sz="quarter" idx="11"/>
          </p:nvPr>
        </p:nvSpPr>
        <p:spPr/>
        <p:txBody>
          <a:bodyPr/>
          <a:lstStyle/>
          <a:p>
            <a:endParaRPr lang="en-US"/>
          </a:p>
        </p:txBody>
      </p:sp>
      <p:sp>
        <p:nvSpPr>
          <p:cNvPr id="1048764"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65" name="Title 1"/>
          <p:cNvSpPr>
            <a:spLocks noGrp="1"/>
          </p:cNvSpPr>
          <p:nvPr>
            <p:ph type="title"/>
          </p:nvPr>
        </p:nvSpPr>
        <p:spPr/>
        <p:txBody>
          <a:bodyPr/>
          <a:lstStyle/>
          <a:p>
            <a:r>
              <a:rPr lang="en-US" smtClean="0"/>
              <a:t>Click to edit Master title style</a:t>
            </a:r>
            <a:endParaRPr lang="en-US"/>
          </a:p>
        </p:txBody>
      </p:sp>
      <p:sp>
        <p:nvSpPr>
          <p:cNvPr id="1048766"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7"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8" name="Date Placeholder 4"/>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69" name="Footer Placeholder 5"/>
          <p:cNvSpPr>
            <a:spLocks noGrp="1"/>
          </p:cNvSpPr>
          <p:nvPr>
            <p:ph type="ftr" sz="quarter" idx="11"/>
          </p:nvPr>
        </p:nvSpPr>
        <p:spPr/>
        <p:txBody>
          <a:bodyPr/>
          <a:lstStyle/>
          <a:p>
            <a:endParaRPr lang="en-US"/>
          </a:p>
        </p:txBody>
      </p:sp>
      <p:sp>
        <p:nvSpPr>
          <p:cNvPr id="1048770"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71" name="Title 1"/>
          <p:cNvSpPr>
            <a:spLocks noGrp="1"/>
          </p:cNvSpPr>
          <p:nvPr>
            <p:ph type="title"/>
          </p:nvPr>
        </p:nvSpPr>
        <p:spPr/>
        <p:txBody>
          <a:bodyPr/>
          <a:lstStyle/>
          <a:p>
            <a:r>
              <a:rPr lang="en-US" smtClean="0"/>
              <a:t>Click to edit Master title style</a:t>
            </a:r>
            <a:endParaRPr lang="en-US"/>
          </a:p>
        </p:txBody>
      </p:sp>
      <p:sp>
        <p:nvSpPr>
          <p:cNvPr id="1048772"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7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4"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77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6" name="Date Placeholder 6"/>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77" name="Footer Placeholder 7"/>
          <p:cNvSpPr>
            <a:spLocks noGrp="1"/>
          </p:cNvSpPr>
          <p:nvPr>
            <p:ph type="ftr" sz="quarter" idx="11"/>
          </p:nvPr>
        </p:nvSpPr>
        <p:spPr/>
        <p:txBody>
          <a:bodyPr/>
          <a:lstStyle/>
          <a:p>
            <a:endParaRPr lang="en-US"/>
          </a:p>
        </p:txBody>
      </p:sp>
      <p:sp>
        <p:nvSpPr>
          <p:cNvPr id="1048778"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40" name="Title 1"/>
          <p:cNvSpPr>
            <a:spLocks noGrp="1"/>
          </p:cNvSpPr>
          <p:nvPr>
            <p:ph type="title"/>
          </p:nvPr>
        </p:nvSpPr>
        <p:spPr/>
        <p:txBody>
          <a:bodyPr/>
          <a:lstStyle/>
          <a:p>
            <a:r>
              <a:rPr lang="en-US" smtClean="0"/>
              <a:t>Click to edit Master title style</a:t>
            </a:r>
            <a:endParaRPr lang="en-US"/>
          </a:p>
        </p:txBody>
      </p:sp>
      <p:sp>
        <p:nvSpPr>
          <p:cNvPr id="1048741" name="Date Placeholder 2"/>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42" name="Footer Placeholder 3"/>
          <p:cNvSpPr>
            <a:spLocks noGrp="1"/>
          </p:cNvSpPr>
          <p:nvPr>
            <p:ph type="ftr" sz="quarter" idx="11"/>
          </p:nvPr>
        </p:nvSpPr>
        <p:spPr/>
        <p:txBody>
          <a:bodyPr/>
          <a:lstStyle/>
          <a:p>
            <a:endParaRPr lang="en-US"/>
          </a:p>
        </p:txBody>
      </p:sp>
      <p:sp>
        <p:nvSpPr>
          <p:cNvPr id="1048743"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79" name="Date Placeholder 1"/>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80" name="Footer Placeholder 2"/>
          <p:cNvSpPr>
            <a:spLocks noGrp="1"/>
          </p:cNvSpPr>
          <p:nvPr>
            <p:ph type="ftr" sz="quarter" idx="11"/>
          </p:nvPr>
        </p:nvSpPr>
        <p:spPr/>
        <p:txBody>
          <a:bodyPr/>
          <a:lstStyle/>
          <a:p>
            <a:endParaRPr lang="en-US"/>
          </a:p>
        </p:txBody>
      </p:sp>
      <p:sp>
        <p:nvSpPr>
          <p:cNvPr id="1048781"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104878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85" name="Date Placeholder 4"/>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86" name="Footer Placeholder 5"/>
          <p:cNvSpPr>
            <a:spLocks noGrp="1"/>
          </p:cNvSpPr>
          <p:nvPr>
            <p:ph type="ftr" sz="quarter" idx="11"/>
          </p:nvPr>
        </p:nvSpPr>
        <p:spPr/>
        <p:txBody>
          <a:bodyPr/>
          <a:lstStyle/>
          <a:p>
            <a:endParaRPr lang="en-US"/>
          </a:p>
        </p:txBody>
      </p:sp>
      <p:sp>
        <p:nvSpPr>
          <p:cNvPr id="104878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49"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1048750"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51"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48752" name="Date Placeholder 4"/>
          <p:cNvSpPr>
            <a:spLocks noGrp="1"/>
          </p:cNvSpPr>
          <p:nvPr>
            <p:ph type="dt" sz="half" idx="10"/>
          </p:nvPr>
        </p:nvSpPr>
        <p:spPr/>
        <p:txBody>
          <a:bodyPr/>
          <a:lstStyle/>
          <a:p>
            <a:fld id="{1D8BD707-D9CF-40AE-B4C6-C98DA3205C09}" type="datetimeFigureOut">
              <a:rPr lang="en-US" smtClean="0"/>
              <a:pPr/>
              <a:t>31-Mar-22</a:t>
            </a:fld>
            <a:endParaRPr lang="en-US"/>
          </a:p>
        </p:txBody>
      </p:sp>
      <p:sp>
        <p:nvSpPr>
          <p:cNvPr id="1048753" name="Footer Placeholder 5"/>
          <p:cNvSpPr>
            <a:spLocks noGrp="1"/>
          </p:cNvSpPr>
          <p:nvPr>
            <p:ph type="ftr" sz="quarter" idx="11"/>
          </p:nvPr>
        </p:nvSpPr>
        <p:spPr/>
        <p:txBody>
          <a:bodyPr/>
          <a:lstStyle/>
          <a:p>
            <a:endParaRPr lang="en-US"/>
          </a:p>
        </p:txBody>
      </p:sp>
      <p:sp>
        <p:nvSpPr>
          <p:cNvPr id="1048754"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31-Mar-22</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teraction-design.org/literature/topics/ux-desig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ctrTitle"/>
          </p:nvPr>
        </p:nvSpPr>
        <p:spPr>
          <a:xfrm>
            <a:off x="381000" y="609600"/>
            <a:ext cx="7772400" cy="1470025"/>
          </a:xfrm>
        </p:spPr>
        <p:txBody>
          <a:bodyPr/>
          <a:lstStyle/>
          <a:p>
            <a:r>
              <a:rPr lang="en-US" dirty="0" smtClean="0"/>
              <a:t>SOFTWARE DESIGN</a:t>
            </a:r>
            <a:br>
              <a:rPr lang="en-US" dirty="0" smtClean="0"/>
            </a:br>
            <a:endParaRPr lang="en-US" dirty="0"/>
          </a:p>
        </p:txBody>
      </p:sp>
      <p:sp>
        <p:nvSpPr>
          <p:cNvPr id="1048602" name="TextBox 2"/>
          <p:cNvSpPr txBox="1"/>
          <p:nvPr/>
        </p:nvSpPr>
        <p:spPr>
          <a:xfrm>
            <a:off x="457200" y="1981200"/>
            <a:ext cx="8229600" cy="1158240"/>
          </a:xfrm>
          <a:prstGeom prst="rect">
            <a:avLst/>
          </a:prstGeom>
          <a:noFill/>
        </p:spPr>
        <p:txBody>
          <a:bodyPr wrap="square" rtlCol="0">
            <a:spAutoFit/>
          </a:bodyPr>
          <a:lstStyle/>
          <a:p>
            <a:pPr algn="just"/>
            <a:r>
              <a:rPr lang="en-US" dirty="0" smtClean="0"/>
              <a:t>Design process – Design Concepts-Design Model– Design Heuristic – Architectural Design -Architectural styles, Architectural Design - User Interface Design: Interface analysis, Interface Design –Component level Design: Designing Class based components, traditional Components.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p:txBody>
          <a:bodyPr/>
          <a:lstStyle/>
          <a:p>
            <a:r>
              <a:rPr lang="en-US" dirty="0" smtClean="0"/>
              <a:t>DESIGN CONCEPTS</a:t>
            </a:r>
            <a:endParaRPr lang="en-US" dirty="0"/>
          </a:p>
        </p:txBody>
      </p:sp>
      <p:sp>
        <p:nvSpPr>
          <p:cNvPr id="1048617" name="Content Placeholder 2"/>
          <p:cNvSpPr>
            <a:spLocks noGrp="1"/>
          </p:cNvSpPr>
          <p:nvPr>
            <p:ph idx="1"/>
          </p:nvPr>
        </p:nvSpPr>
        <p:spPr/>
        <p:txBody>
          <a:bodyPr>
            <a:normAutofit fontScale="62500" lnSpcReduction="20000"/>
          </a:bodyPr>
          <a:lstStyle/>
          <a:p>
            <a:r>
              <a:rPr lang="en-US" dirty="0" smtClean="0"/>
              <a:t>Abstraction—data, procedure, control!</a:t>
            </a:r>
          </a:p>
          <a:p>
            <a:r>
              <a:rPr lang="en-US" dirty="0" smtClean="0"/>
              <a:t>Architecture—the overall structure of the software!</a:t>
            </a:r>
          </a:p>
          <a:p>
            <a:r>
              <a:rPr lang="en-US" dirty="0" smtClean="0"/>
              <a:t>Patterns—”conveys the essence” of a proven design solution!</a:t>
            </a:r>
          </a:p>
          <a:p>
            <a:r>
              <a:rPr lang="en-US" dirty="0" smtClean="0"/>
              <a:t>Separation of concerns—any complex problem can be more easily handled if it is subdivided into pieces</a:t>
            </a:r>
          </a:p>
          <a:p>
            <a:r>
              <a:rPr lang="en-US" dirty="0" smtClean="0"/>
              <a:t>Modularity—manifestation of separation of concerns!</a:t>
            </a:r>
          </a:p>
          <a:p>
            <a:r>
              <a:rPr lang="en-US" dirty="0" smtClean="0"/>
              <a:t>Information Hiding—controlled interfaces, no details of algorithms/data!</a:t>
            </a:r>
          </a:p>
          <a:p>
            <a:r>
              <a:rPr lang="en-US" dirty="0" smtClean="0"/>
              <a:t>Functional independence—single-minded function and low coupling!</a:t>
            </a:r>
          </a:p>
          <a:p>
            <a:r>
              <a:rPr lang="en-US" dirty="0" smtClean="0"/>
              <a:t>Refinement—elaboration of detail for all abstractions!</a:t>
            </a:r>
          </a:p>
          <a:p>
            <a:r>
              <a:rPr lang="en-US" dirty="0" smtClean="0"/>
              <a:t>Aspects—a mechanism for understanding how global requirements affect design!</a:t>
            </a:r>
          </a:p>
          <a:p>
            <a:r>
              <a:rPr lang="en-US" dirty="0" smtClean="0"/>
              <a:t>Refactoring—a reorganization technique that simplifies the design!</a:t>
            </a:r>
          </a:p>
          <a:p>
            <a:r>
              <a:rPr lang="en-US" dirty="0" smtClean="0"/>
              <a:t>OO design concepts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457200" y="0"/>
            <a:ext cx="8229600" cy="914400"/>
          </a:xfrm>
        </p:spPr>
        <p:txBody>
          <a:bodyPr/>
          <a:lstStyle/>
          <a:p>
            <a:r>
              <a:rPr lang="en-US" b="1" dirty="0" smtClean="0"/>
              <a:t>Abstraction</a:t>
            </a:r>
            <a:endParaRPr lang="en-US" dirty="0"/>
          </a:p>
        </p:txBody>
      </p:sp>
      <p:sp>
        <p:nvSpPr>
          <p:cNvPr id="1048619" name="Content Placeholder 2"/>
          <p:cNvSpPr>
            <a:spLocks noGrp="1"/>
          </p:cNvSpPr>
          <p:nvPr>
            <p:ph idx="1"/>
          </p:nvPr>
        </p:nvSpPr>
        <p:spPr>
          <a:xfrm>
            <a:off x="457200" y="838200"/>
            <a:ext cx="8229600" cy="5562600"/>
          </a:xfrm>
        </p:spPr>
        <p:txBody>
          <a:bodyPr>
            <a:normAutofit fontScale="85357"/>
          </a:bodyPr>
          <a:lstStyle/>
          <a:p>
            <a:pPr algn="just"/>
            <a:r>
              <a:rPr lang="en-US" sz="2800" dirty="0" smtClean="0"/>
              <a:t>It is the process of hiding complex properties or characteristics from the software itself to keep things more simplistic.</a:t>
            </a:r>
          </a:p>
          <a:p>
            <a:pPr algn="just"/>
            <a:r>
              <a:rPr lang="en-US" sz="2800" dirty="0" smtClean="0"/>
              <a:t>Different levels – Procedural and Data abstraction</a:t>
            </a:r>
          </a:p>
          <a:p>
            <a:pPr algn="just"/>
            <a:r>
              <a:rPr lang="en-US" sz="2800" dirty="0" smtClean="0"/>
              <a:t>Procedural abstraction – Sequence of instructions have specific and limited function</a:t>
            </a:r>
          </a:p>
          <a:p>
            <a:pPr algn="just"/>
            <a:r>
              <a:rPr lang="en-US" sz="2800" dirty="0" smtClean="0"/>
              <a:t>An example – Open door - Open implies a long sequence of procedural steps (e.g., walk to the door, reach out and grasp knob, turn knob and pull door, step away from moving door, etc.)</a:t>
            </a:r>
          </a:p>
          <a:p>
            <a:pPr algn="just"/>
            <a:r>
              <a:rPr lang="en-US" sz="2800" dirty="0" smtClean="0"/>
              <a:t>Data – Collection of data that describes a data object</a:t>
            </a:r>
          </a:p>
          <a:p>
            <a:pPr algn="just"/>
            <a:r>
              <a:rPr lang="en-US" sz="2800" dirty="0" smtClean="0"/>
              <a:t>Example – door - the data abstraction for door would encompass a set of attributes that describe the door (e.g., door type, swing direction, opening mechanism, weight, dimensions)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457200" y="0"/>
            <a:ext cx="8229600" cy="1143000"/>
          </a:xfrm>
        </p:spPr>
        <p:txBody>
          <a:bodyPr/>
          <a:lstStyle/>
          <a:p>
            <a:r>
              <a:rPr lang="en-US" dirty="0" smtClean="0"/>
              <a:t>Architecture</a:t>
            </a:r>
            <a:endParaRPr lang="en-US" dirty="0"/>
          </a:p>
        </p:txBody>
      </p:sp>
      <p:sp>
        <p:nvSpPr>
          <p:cNvPr id="1048621" name="Content Placeholder 2"/>
          <p:cNvSpPr>
            <a:spLocks noGrp="1"/>
          </p:cNvSpPr>
          <p:nvPr>
            <p:ph idx="1"/>
          </p:nvPr>
        </p:nvSpPr>
        <p:spPr>
          <a:xfrm>
            <a:off x="457200" y="1143000"/>
            <a:ext cx="8229600" cy="4983163"/>
          </a:xfrm>
        </p:spPr>
        <p:txBody>
          <a:bodyPr>
            <a:normAutofit fontScale="85714" lnSpcReduction="20000"/>
          </a:bodyPr>
          <a:lstStyle/>
          <a:p>
            <a:pPr algn="just"/>
            <a:r>
              <a:rPr lang="en-US" dirty="0" smtClean="0"/>
              <a:t>Structure or organization of program components, the manner in which these components interact and the structure of data that are used by the components</a:t>
            </a:r>
          </a:p>
          <a:p>
            <a:pPr algn="just"/>
            <a:r>
              <a:rPr lang="en-US" dirty="0" smtClean="0"/>
              <a:t>Set of architectural patterns enables a software engineer to solve common design problems</a:t>
            </a:r>
          </a:p>
          <a:p>
            <a:pPr algn="just"/>
            <a:r>
              <a:rPr lang="en-US" dirty="0" smtClean="0"/>
              <a:t>Properties  </a:t>
            </a:r>
          </a:p>
          <a:p>
            <a:pPr lvl="1" algn="just"/>
            <a:r>
              <a:rPr lang="en-US" dirty="0" smtClean="0"/>
              <a:t>Structural properties define “the components of a system (e.g., modules, objects, filters) and the manner in which those components are packaged and interact with one another.”</a:t>
            </a:r>
          </a:p>
          <a:p>
            <a:pPr lvl="1" algn="just"/>
            <a:r>
              <a:rPr lang="en-US" dirty="0" smtClean="0"/>
              <a:t> Extra-functional properties address “how the design architecture achieves requirements for performance, capacity, reliability, security, adaptability, and other system characteristics.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p:txBody>
          <a:bodyPr/>
          <a:lstStyle/>
          <a:p>
            <a:r>
              <a:rPr lang="en-US" dirty="0" smtClean="0"/>
              <a:t>Patterns</a:t>
            </a:r>
            <a:endParaRPr lang="en-US" dirty="0"/>
          </a:p>
        </p:txBody>
      </p:sp>
      <p:sp>
        <p:nvSpPr>
          <p:cNvPr id="1048623" name="Content Placeholder 2"/>
          <p:cNvSpPr>
            <a:spLocks noGrp="1"/>
          </p:cNvSpPr>
          <p:nvPr>
            <p:ph idx="1"/>
          </p:nvPr>
        </p:nvSpPr>
        <p:spPr/>
        <p:txBody>
          <a:bodyPr>
            <a:normAutofit fontScale="56250" lnSpcReduction="20000"/>
          </a:bodyPr>
          <a:lstStyle/>
          <a:p>
            <a:r>
              <a:rPr lang="en-US" b="1" i="1" dirty="0" smtClean="0"/>
              <a:t>Pattern name—describes the essence of the pattern in a short but expressive name</a:t>
            </a:r>
          </a:p>
          <a:p>
            <a:r>
              <a:rPr lang="en-US" b="1" i="1" dirty="0" smtClean="0"/>
              <a:t>Intent—describes the pattern and what it does</a:t>
            </a:r>
          </a:p>
          <a:p>
            <a:r>
              <a:rPr lang="en-US" b="1" i="1" dirty="0" smtClean="0"/>
              <a:t>Also-known-as—lists any synonyms for the pattern</a:t>
            </a:r>
          </a:p>
          <a:p>
            <a:r>
              <a:rPr lang="en-US" b="1" i="1" dirty="0" smtClean="0"/>
              <a:t>Motivation—provides an example of the problem</a:t>
            </a:r>
          </a:p>
          <a:p>
            <a:r>
              <a:rPr lang="en-US" b="1" i="1" dirty="0" smtClean="0"/>
              <a:t>Applicability—notes specific design situations in which the pattern is applicable</a:t>
            </a:r>
          </a:p>
          <a:p>
            <a:r>
              <a:rPr lang="en-US" b="1" i="1" dirty="0" smtClean="0"/>
              <a:t>Structure—describes the classes that are required to implement the pattern</a:t>
            </a:r>
          </a:p>
          <a:p>
            <a:r>
              <a:rPr lang="en-US" b="1" i="1" dirty="0" smtClean="0"/>
              <a:t>Participants—describes the responsibilities of the classes that are required to</a:t>
            </a:r>
          </a:p>
          <a:p>
            <a:r>
              <a:rPr lang="en-US" b="1" dirty="0" smtClean="0"/>
              <a:t>implement the pattern</a:t>
            </a:r>
          </a:p>
          <a:p>
            <a:r>
              <a:rPr lang="en-US" b="1" i="1" dirty="0" smtClean="0"/>
              <a:t>Collaborations—describes how the participants collaborate to carry out their</a:t>
            </a:r>
          </a:p>
          <a:p>
            <a:r>
              <a:rPr lang="en-US" b="1" dirty="0" smtClean="0"/>
              <a:t>responsibilities</a:t>
            </a:r>
          </a:p>
          <a:p>
            <a:r>
              <a:rPr lang="en-US" b="1" i="1" dirty="0" smtClean="0"/>
              <a:t>Consequences—describes the “design forces” that affect the pattern and the </a:t>
            </a:r>
            <a:r>
              <a:rPr lang="en-US" b="1" dirty="0" smtClean="0"/>
              <a:t>potential trade-offs that must be considered when the pattern is implemented</a:t>
            </a:r>
          </a:p>
          <a:p>
            <a:r>
              <a:rPr lang="en-US" b="1" i="1" dirty="0" smtClean="0"/>
              <a:t>Related patterns—cross-references related design patterns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p:txBody>
          <a:bodyPr/>
          <a:lstStyle/>
          <a:p>
            <a:r>
              <a:rPr lang="en-US" dirty="0" smtClean="0"/>
              <a:t>Separation of Concerns</a:t>
            </a:r>
            <a:endParaRPr lang="en-US" dirty="0"/>
          </a:p>
        </p:txBody>
      </p:sp>
      <p:sp>
        <p:nvSpPr>
          <p:cNvPr id="1048625" name="Content Placeholder 2"/>
          <p:cNvSpPr>
            <a:spLocks noGrp="1"/>
          </p:cNvSpPr>
          <p:nvPr>
            <p:ph idx="1"/>
          </p:nvPr>
        </p:nvSpPr>
        <p:spPr/>
        <p:txBody>
          <a:bodyPr>
            <a:normAutofit fontScale="89375"/>
          </a:bodyPr>
          <a:lstStyle/>
          <a:p>
            <a:r>
              <a:rPr lang="en-US" dirty="0" smtClean="0"/>
              <a:t>Any complex problem can be more easily handled if it is subdivided into pieces that can each be solved and/or optimized independently!</a:t>
            </a:r>
          </a:p>
          <a:p>
            <a:r>
              <a:rPr lang="en-US" dirty="0" smtClean="0"/>
              <a:t>A </a:t>
            </a:r>
            <a:r>
              <a:rPr lang="en-US" i="1" dirty="0" smtClean="0"/>
              <a:t>concern is a feature or behavior that is </a:t>
            </a:r>
            <a:r>
              <a:rPr lang="en-US" dirty="0" smtClean="0"/>
              <a:t>specified as part of the requirements model for the software!</a:t>
            </a:r>
          </a:p>
          <a:p>
            <a:r>
              <a:rPr lang="en-US" dirty="0" smtClean="0"/>
              <a:t>By separating concerns into smaller, and therefore more manageable pieces, a problem takes less effort and time to solve.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normAutofit/>
          </a:bodyPr>
          <a:lstStyle/>
          <a:p>
            <a:r>
              <a:rPr lang="en-US" sz="2000" dirty="0" smtClean="0"/>
              <a:t>Modularity- "modularity is the single attribute of software that allows</a:t>
            </a:r>
            <a:br>
              <a:rPr lang="en-US" sz="2000" dirty="0" smtClean="0"/>
            </a:br>
            <a:r>
              <a:rPr lang="en-US" sz="2000" dirty="0" smtClean="0"/>
              <a:t>a program to be intellectually manageable"</a:t>
            </a:r>
            <a:endParaRPr lang="en-US" sz="2000" dirty="0"/>
          </a:p>
        </p:txBody>
      </p:sp>
      <p:pic>
        <p:nvPicPr>
          <p:cNvPr id="2097154" name="Picture 2" descr="C:\Users\Administrator\Desktop\modularity.JPG"/>
          <p:cNvPicPr>
            <a:picLocks noGrp="1" noChangeAspect="1" noChangeArrowheads="1"/>
          </p:cNvPicPr>
          <p:nvPr>
            <p:ph idx="1"/>
          </p:nvPr>
        </p:nvPicPr>
        <p:blipFill>
          <a:blip r:embed="rId3"/>
          <a:srcRect/>
          <a:stretch>
            <a:fillRect/>
          </a:stretch>
        </p:blipFill>
        <p:spPr bwMode="auto">
          <a:xfrm>
            <a:off x="1511114" y="1600200"/>
            <a:ext cx="6121771" cy="4525963"/>
          </a:xfrm>
          <a:prstGeom prst="rect">
            <a:avLst/>
          </a:prstGeom>
          <a:noFill/>
        </p:spPr>
      </p:pic>
      <p:sp>
        <p:nvSpPr>
          <p:cNvPr id="1048627" name="TextBox 3"/>
          <p:cNvSpPr txBox="1"/>
          <p:nvPr/>
        </p:nvSpPr>
        <p:spPr>
          <a:xfrm>
            <a:off x="2209800" y="0"/>
            <a:ext cx="5313680" cy="358140"/>
          </a:xfrm>
          <a:prstGeom prst="rect">
            <a:avLst/>
          </a:prstGeom>
          <a:noFill/>
        </p:spPr>
        <p:txBody>
          <a:bodyPr wrap="none" rtlCol="0">
            <a:spAutoFit/>
          </a:bodyPr>
          <a:lstStyle/>
          <a:p>
            <a:r>
              <a:rPr lang="en-US" dirty="0" smtClean="0"/>
              <a:t>Too low or too high number of modules – High cost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Content Placeholder 3"/>
          <p:cNvPicPr>
            <a:picLocks noGrp="1"/>
          </p:cNvPicPr>
          <p:nvPr>
            <p:ph idx="1"/>
          </p:nvPr>
        </p:nvPicPr>
        <p:blipFill>
          <a:blip r:embed="rId3"/>
          <a:srcRect l="46635" t="23864" r="18009" b="48295"/>
          <a:stretch>
            <a:fillRect/>
          </a:stretch>
        </p:blipFill>
        <p:spPr bwMode="auto">
          <a:xfrm>
            <a:off x="0" y="0"/>
            <a:ext cx="8839200" cy="48768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Content Placeholder 2"/>
          <p:cNvSpPr>
            <a:spLocks noGrp="1"/>
          </p:cNvSpPr>
          <p:nvPr>
            <p:ph idx="1"/>
          </p:nvPr>
        </p:nvSpPr>
        <p:spPr/>
        <p:txBody>
          <a:bodyPr/>
          <a:lstStyle/>
          <a:p>
            <a:r>
              <a:rPr lang="en-US" dirty="0" err="1" smtClean="0"/>
              <a:t>Undermodularity</a:t>
            </a:r>
            <a:r>
              <a:rPr lang="en-US" dirty="0" smtClean="0"/>
              <a:t> or </a:t>
            </a:r>
            <a:r>
              <a:rPr lang="en-US" dirty="0" err="1" smtClean="0"/>
              <a:t>overmodularity</a:t>
            </a:r>
            <a:r>
              <a:rPr lang="en-US" dirty="0" smtClean="0"/>
              <a:t> should be avoided. </a:t>
            </a:r>
          </a:p>
          <a:p>
            <a:r>
              <a:rPr lang="en-US" dirty="0" smtClean="0"/>
              <a:t>But how do you know the vicinity of M? How modular should you make software?</a:t>
            </a:r>
          </a:p>
          <a:p>
            <a:r>
              <a:rPr lang="en-US" dirty="0" smtClean="0"/>
              <a:t> The answers to these questions require an understanding of other design concepts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Title 1"/>
          <p:cNvSpPr>
            <a:spLocks noGrp="1"/>
          </p:cNvSpPr>
          <p:nvPr>
            <p:ph type="title"/>
          </p:nvPr>
        </p:nvSpPr>
        <p:spPr/>
        <p:txBody>
          <a:bodyPr/>
          <a:lstStyle/>
          <a:p>
            <a:r>
              <a:rPr lang="en-US" dirty="0" smtClean="0"/>
              <a:t>Why Information Hiding?</a:t>
            </a:r>
            <a:endParaRPr lang="en-US" dirty="0"/>
          </a:p>
        </p:txBody>
      </p:sp>
      <p:pic>
        <p:nvPicPr>
          <p:cNvPr id="2097156" name="Picture 2" descr="C:\Users\Administrator\Desktop\Infi-Hide.JPG"/>
          <p:cNvPicPr>
            <a:picLocks noGrp="1" noChangeAspect="1" noChangeArrowheads="1"/>
          </p:cNvPicPr>
          <p:nvPr>
            <p:ph idx="1"/>
          </p:nvPr>
        </p:nvPicPr>
        <p:blipFill>
          <a:blip r:embed="rId2"/>
          <a:srcRect/>
          <a:stretch>
            <a:fillRect/>
          </a:stretch>
        </p:blipFill>
        <p:spPr bwMode="auto">
          <a:xfrm>
            <a:off x="1130185" y="1600200"/>
            <a:ext cx="6883630"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r>
              <a:rPr lang="en-US" dirty="0" smtClean="0"/>
              <a:t>Why Information Hiding?</a:t>
            </a:r>
            <a:endParaRPr lang="en-US" dirty="0"/>
          </a:p>
        </p:txBody>
      </p:sp>
      <p:sp>
        <p:nvSpPr>
          <p:cNvPr id="1048631" name="Content Placeholder 2"/>
          <p:cNvSpPr>
            <a:spLocks noGrp="1"/>
          </p:cNvSpPr>
          <p:nvPr>
            <p:ph idx="1"/>
          </p:nvPr>
        </p:nvSpPr>
        <p:spPr/>
        <p:txBody>
          <a:bodyPr>
            <a:normAutofit fontScale="96875" lnSpcReduction="10000"/>
          </a:bodyPr>
          <a:lstStyle/>
          <a:p>
            <a:r>
              <a:rPr lang="en-US" dirty="0" smtClean="0"/>
              <a:t>reduces the likelihood of “side effects”!</a:t>
            </a:r>
          </a:p>
          <a:p>
            <a:r>
              <a:rPr lang="en-US" dirty="0" smtClean="0"/>
              <a:t>limits the global impact of local design decisions!</a:t>
            </a:r>
          </a:p>
          <a:p>
            <a:r>
              <a:rPr lang="en-US" dirty="0" smtClean="0"/>
              <a:t>emphasizes communication through controlled interfaces!</a:t>
            </a:r>
          </a:p>
          <a:p>
            <a:r>
              <a:rPr lang="en-US" dirty="0" smtClean="0"/>
              <a:t>discourages the use of global data!</a:t>
            </a:r>
          </a:p>
          <a:p>
            <a:r>
              <a:rPr lang="en-US" dirty="0" smtClean="0"/>
              <a:t>leads to encapsulation—an attribute of high quality design!</a:t>
            </a:r>
          </a:p>
          <a:p>
            <a:r>
              <a:rPr lang="en-US" dirty="0" smtClean="0"/>
              <a:t>results in higher quality software!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en-US" dirty="0" smtClean="0"/>
              <a:t>SOFTWARE DESIGN</a:t>
            </a:r>
            <a:endParaRPr lang="en-US" dirty="0"/>
          </a:p>
        </p:txBody>
      </p:sp>
      <p:sp>
        <p:nvSpPr>
          <p:cNvPr id="1048604" name="Content Placeholder 2"/>
          <p:cNvSpPr>
            <a:spLocks noGrp="1"/>
          </p:cNvSpPr>
          <p:nvPr>
            <p:ph idx="1"/>
          </p:nvPr>
        </p:nvSpPr>
        <p:spPr/>
        <p:txBody>
          <a:bodyPr>
            <a:normAutofit fontScale="87500" lnSpcReduction="10000"/>
          </a:bodyPr>
          <a:lstStyle/>
          <a:p>
            <a:pPr algn="just"/>
            <a:r>
              <a:rPr lang="en-US" dirty="0" smtClean="0"/>
              <a:t>Software design is set of principles, concepts and practices that lead to the development of a high quality system or product.</a:t>
            </a:r>
          </a:p>
          <a:p>
            <a:pPr algn="just"/>
            <a:r>
              <a:rPr lang="en-US" dirty="0" smtClean="0"/>
              <a:t>Design is fundamental to successful software engineering</a:t>
            </a:r>
          </a:p>
          <a:p>
            <a:r>
              <a:rPr lang="en-US" dirty="0" smtClean="0"/>
              <a:t>Design changes continually as new methods, better analysis and border understanding evolve.</a:t>
            </a:r>
          </a:p>
          <a:p>
            <a:r>
              <a:rPr lang="en-US" dirty="0" smtClean="0"/>
              <a:t>Design is the only way that you can accurately translate stakeholder’s requirements into a </a:t>
            </a:r>
            <a:r>
              <a:rPr lang="en-US" dirty="0" smtClean="0"/>
              <a:t>finished </a:t>
            </a:r>
            <a:r>
              <a:rPr lang="en-US" dirty="0" smtClean="0"/>
              <a:t>software product or system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Content Placeholder 2"/>
          <p:cNvSpPr>
            <a:spLocks noGrp="1"/>
          </p:cNvSpPr>
          <p:nvPr>
            <p:ph idx="1"/>
          </p:nvPr>
        </p:nvSpPr>
        <p:spPr>
          <a:xfrm>
            <a:off x="457200" y="533400"/>
            <a:ext cx="8229600" cy="5943600"/>
          </a:xfrm>
        </p:spPr>
        <p:txBody>
          <a:bodyPr>
            <a:normAutofit fontScale="81250" lnSpcReduction="20000"/>
          </a:bodyPr>
          <a:lstStyle/>
          <a:p>
            <a:pPr algn="just"/>
            <a:r>
              <a:rPr lang="en-US" dirty="0" smtClean="0"/>
              <a:t>modules should be specified and designed so that information (algorithms and data) contained within a module is inaccessible to other modules that have no need for such information. </a:t>
            </a:r>
          </a:p>
          <a:p>
            <a:pPr algn="just"/>
            <a:r>
              <a:rPr lang="en-US" dirty="0" smtClean="0"/>
              <a:t>Hiding implies that effective modularity can be achieved by defining a set of independent modules that communicate with one another only that information necessary to achieve software function.</a:t>
            </a:r>
          </a:p>
          <a:p>
            <a:pPr algn="just"/>
            <a:r>
              <a:rPr lang="en-US" dirty="0" smtClean="0"/>
              <a:t>use of information hiding as a design criterion for modular systems provides the greatest benefits when modifications are required during testing and later during software maintenance</a:t>
            </a:r>
          </a:p>
          <a:p>
            <a:pPr algn="just"/>
            <a:r>
              <a:rPr lang="en-US" dirty="0" smtClean="0"/>
              <a:t>Because </a:t>
            </a:r>
            <a:r>
              <a:rPr lang="en-US" dirty="0" smtClean="0"/>
              <a:t>most data and procedural detail are hidden from other parts of the software, inadvertent errors introduced during modification are less likely to propagate to other locations within the software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Content Placeholder 2"/>
          <p:cNvSpPr>
            <a:spLocks noGrp="1"/>
          </p:cNvSpPr>
          <p:nvPr>
            <p:ph idx="1"/>
          </p:nvPr>
        </p:nvSpPr>
        <p:spPr>
          <a:xfrm>
            <a:off x="457200" y="609600"/>
            <a:ext cx="8229600" cy="5516563"/>
          </a:xfrm>
        </p:spPr>
        <p:txBody>
          <a:bodyPr>
            <a:normAutofit fontScale="91875" lnSpcReduction="20000"/>
          </a:bodyPr>
          <a:lstStyle/>
          <a:p>
            <a:pPr algn="just"/>
            <a:endParaRPr lang="en-US" dirty="0" smtClean="0"/>
          </a:p>
          <a:p>
            <a:pPr algn="just"/>
            <a:r>
              <a:rPr lang="en-US" dirty="0" smtClean="0"/>
              <a:t>It is fair to ask why independence is important. Software with effective modularity, that is, independent modules, is easier to develop because function can be compartmentalized and interfaces are simplified (consider the ramifications when development is conducted by a team)</a:t>
            </a:r>
          </a:p>
          <a:p>
            <a:pPr algn="just"/>
            <a:r>
              <a:rPr lang="en-US" dirty="0" smtClean="0"/>
              <a:t>Independent modules are easier to maintain (and test) because secondary effects caused by design or code modification are limited, error propagation is reduced, and reusable modules are possible</a:t>
            </a:r>
          </a:p>
          <a:p>
            <a:pPr algn="just"/>
            <a:r>
              <a:rPr lang="en-US" dirty="0" smtClean="0"/>
              <a:t>functional independence is a key to good design, and design is the key to software quality. </a:t>
            </a:r>
            <a:endParaRPr lang="en-US" dirty="0"/>
          </a:p>
        </p:txBody>
      </p:sp>
      <p:sp>
        <p:nvSpPr>
          <p:cNvPr id="1048634" name="TextBox 3"/>
          <p:cNvSpPr txBox="1"/>
          <p:nvPr/>
        </p:nvSpPr>
        <p:spPr>
          <a:xfrm>
            <a:off x="2514600" y="304800"/>
            <a:ext cx="4648200" cy="523220"/>
          </a:xfrm>
          <a:prstGeom prst="rect">
            <a:avLst/>
          </a:prstGeom>
          <a:noFill/>
        </p:spPr>
        <p:txBody>
          <a:bodyPr wrap="square" rtlCol="0">
            <a:spAutoFit/>
          </a:bodyPr>
          <a:lstStyle/>
          <a:p>
            <a:pPr algn="ctr"/>
            <a:r>
              <a:rPr lang="en-US" sz="2800" b="1" dirty="0" smtClean="0"/>
              <a:t>Functional Independence</a:t>
            </a:r>
            <a:endParaRPr lang="en-US"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dirty="0" smtClean="0"/>
              <a:t>Functional Independence</a:t>
            </a:r>
            <a:endParaRPr lang="en-US" dirty="0"/>
          </a:p>
        </p:txBody>
      </p:sp>
      <p:sp>
        <p:nvSpPr>
          <p:cNvPr id="1048636" name="Content Placeholder 2"/>
          <p:cNvSpPr>
            <a:spLocks noGrp="1"/>
          </p:cNvSpPr>
          <p:nvPr>
            <p:ph idx="1"/>
          </p:nvPr>
        </p:nvSpPr>
        <p:spPr/>
        <p:txBody>
          <a:bodyPr>
            <a:normAutofit fontScale="81250" lnSpcReduction="20000"/>
          </a:bodyPr>
          <a:lstStyle/>
          <a:p>
            <a:pPr algn="just"/>
            <a:r>
              <a:rPr lang="en-US" dirty="0" smtClean="0"/>
              <a:t>Functional independence is achieved by developing modules with "single-minded" function and an "aversion" to excessive interaction with other modules.!</a:t>
            </a:r>
          </a:p>
          <a:p>
            <a:pPr algn="just"/>
            <a:r>
              <a:rPr lang="en-US" dirty="0" smtClean="0"/>
              <a:t>Independence is assessed using two qualitative criteria: cohesion and coupling. </a:t>
            </a:r>
          </a:p>
          <a:p>
            <a:pPr algn="just"/>
            <a:r>
              <a:rPr lang="en-US" i="1" dirty="0" smtClean="0"/>
              <a:t>Cohesion is an indication of the relative functional strength </a:t>
            </a:r>
            <a:r>
              <a:rPr lang="en-US" dirty="0" smtClean="0"/>
              <a:t>of a module</a:t>
            </a:r>
          </a:p>
          <a:p>
            <a:pPr algn="just"/>
            <a:r>
              <a:rPr lang="en-US" i="1" dirty="0" smtClean="0"/>
              <a:t>Coupling is an indication of the relative interdependence </a:t>
            </a:r>
            <a:r>
              <a:rPr lang="en-US" dirty="0" smtClean="0"/>
              <a:t>among modules</a:t>
            </a:r>
          </a:p>
          <a:p>
            <a:pPr algn="just"/>
            <a:r>
              <a:rPr lang="en-US" b="1" dirty="0" smtClean="0"/>
              <a:t>Cohesion</a:t>
            </a:r>
            <a:r>
              <a:rPr lang="en-US" dirty="0" smtClean="0"/>
              <a:t> represents the relationship within module. </a:t>
            </a:r>
            <a:r>
              <a:rPr lang="en-US" b="1" dirty="0" smtClean="0"/>
              <a:t>Coupling</a:t>
            </a:r>
            <a:r>
              <a:rPr lang="en-US" dirty="0" smtClean="0"/>
              <a:t> represents the relationships </a:t>
            </a:r>
            <a:r>
              <a:rPr lang="en-US" b="1" dirty="0" smtClean="0"/>
              <a:t>between</a:t>
            </a:r>
            <a:r>
              <a:rPr lang="en-US" dirty="0" smtClean="0"/>
              <a:t> modules</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Content Placeholder 2"/>
          <p:cNvSpPr>
            <a:spLocks noGrp="1"/>
          </p:cNvSpPr>
          <p:nvPr>
            <p:ph idx="1"/>
          </p:nvPr>
        </p:nvSpPr>
        <p:spPr>
          <a:xfrm>
            <a:off x="457200" y="533400"/>
            <a:ext cx="8229600" cy="5592763"/>
          </a:xfrm>
        </p:spPr>
        <p:txBody>
          <a:bodyPr>
            <a:normAutofit fontScale="96875" lnSpcReduction="10000"/>
          </a:bodyPr>
          <a:lstStyle/>
          <a:p>
            <a:pPr algn="just"/>
            <a:r>
              <a:rPr lang="en-US" dirty="0" smtClean="0"/>
              <a:t>A cohesive module should (ideally) do just one thing. Although you should always </a:t>
            </a:r>
            <a:r>
              <a:rPr lang="en-US" b="1" dirty="0" smtClean="0"/>
              <a:t>strive for high cohesion </a:t>
            </a:r>
            <a:r>
              <a:rPr lang="en-US" dirty="0" smtClean="0"/>
              <a:t>(i.e., single-mindedness), it is often necessary and advisable to have a software component perform multiple functions.</a:t>
            </a:r>
          </a:p>
          <a:p>
            <a:pPr algn="just"/>
            <a:r>
              <a:rPr lang="en-US" dirty="0" smtClean="0"/>
              <a:t>In software design, you should strive for the </a:t>
            </a:r>
            <a:r>
              <a:rPr lang="en-US" b="1" dirty="0" smtClean="0"/>
              <a:t>lowest possible coupling</a:t>
            </a:r>
            <a:r>
              <a:rPr lang="en-US" dirty="0" smtClean="0"/>
              <a:t>. Simple connectivity among modules results in software that is easier to understand and less prone to a “ripple effect” caused when errors occur at one location and propagate throughout a system.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lang="en-US" dirty="0" smtClean="0"/>
              <a:t>Refinement </a:t>
            </a:r>
            <a:endParaRPr lang="en-US" dirty="0"/>
          </a:p>
        </p:txBody>
      </p:sp>
      <p:sp>
        <p:nvSpPr>
          <p:cNvPr id="1048639" name="Content Placeholder 2"/>
          <p:cNvSpPr>
            <a:spLocks noGrp="1"/>
          </p:cNvSpPr>
          <p:nvPr>
            <p:ph idx="1"/>
          </p:nvPr>
        </p:nvSpPr>
        <p:spPr/>
        <p:txBody>
          <a:bodyPr>
            <a:normAutofit fontScale="88750" lnSpcReduction="20000"/>
          </a:bodyPr>
          <a:lstStyle/>
          <a:p>
            <a:pPr algn="just"/>
            <a:r>
              <a:rPr lang="en-US" dirty="0" smtClean="0"/>
              <a:t>Stepwise refinement is a top-down design strategy</a:t>
            </a:r>
          </a:p>
          <a:p>
            <a:pPr algn="just"/>
            <a:r>
              <a:rPr lang="en-US" dirty="0" smtClean="0"/>
              <a:t>Refinement is actually a process of elaboration.</a:t>
            </a:r>
          </a:p>
          <a:p>
            <a:pPr algn="just"/>
            <a:r>
              <a:rPr lang="en-US" dirty="0" smtClean="0"/>
              <a:t>You begin with a statement of function (or description of information) that is defined at a high level of abstraction. That is, the statement describes function or information conceptually but provides no indication of the internal workings of the function or the internal structure of the information.</a:t>
            </a:r>
          </a:p>
          <a:p>
            <a:pPr algn="just"/>
            <a:r>
              <a:rPr lang="en-US" dirty="0" smtClean="0"/>
              <a:t> You then elaborate on the original statement, providing more and more detail as each successive refinement (elaboration) occurs.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lstStyle/>
          <a:p>
            <a:r>
              <a:rPr lang="en-US" dirty="0" smtClean="0"/>
              <a:t>Stepwise Refinement!</a:t>
            </a:r>
            <a:endParaRPr lang="en-US" dirty="0"/>
          </a:p>
        </p:txBody>
      </p:sp>
      <p:pic>
        <p:nvPicPr>
          <p:cNvPr id="2097157" name="Picture 2" descr="C:\Users\Administrator\Desktop\refine.JPG"/>
          <p:cNvPicPr>
            <a:picLocks noGrp="1" noChangeAspect="1" noChangeArrowheads="1"/>
          </p:cNvPicPr>
          <p:nvPr>
            <p:ph idx="1"/>
          </p:nvPr>
        </p:nvPicPr>
        <p:blipFill>
          <a:blip r:embed="rId2"/>
          <a:srcRect/>
          <a:stretch>
            <a:fillRect/>
          </a:stretch>
        </p:blipFill>
        <p:spPr bwMode="auto">
          <a:xfrm>
            <a:off x="1528828" y="1600200"/>
            <a:ext cx="6086343" cy="452596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Content Placeholder 2"/>
          <p:cNvSpPr>
            <a:spLocks noGrp="1"/>
          </p:cNvSpPr>
          <p:nvPr>
            <p:ph idx="1"/>
          </p:nvPr>
        </p:nvSpPr>
        <p:spPr/>
        <p:txBody>
          <a:bodyPr>
            <a:normAutofit fontScale="96875"/>
          </a:bodyPr>
          <a:lstStyle/>
          <a:p>
            <a:pPr algn="just"/>
            <a:r>
              <a:rPr lang="en-US" dirty="0" smtClean="0"/>
              <a:t>Abstraction and refinement are complementary concepts. Abstraction enables you to specify procedure and data internally but suppress the need for “outsiders” to have knowledge of low-level details.</a:t>
            </a:r>
          </a:p>
          <a:p>
            <a:pPr algn="just"/>
            <a:r>
              <a:rPr lang="en-US" dirty="0" smtClean="0"/>
              <a:t> Refinement helps you to reveal low-level details as design progresses. Both concepts allow you to create a complete design model</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lstStyle/>
          <a:p>
            <a:r>
              <a:rPr lang="en-US" dirty="0" smtClean="0"/>
              <a:t>Aspects</a:t>
            </a:r>
            <a:endParaRPr lang="en-US" dirty="0"/>
          </a:p>
        </p:txBody>
      </p:sp>
      <p:sp>
        <p:nvSpPr>
          <p:cNvPr id="1048643" name="Content Placeholder 2"/>
          <p:cNvSpPr>
            <a:spLocks noGrp="1"/>
          </p:cNvSpPr>
          <p:nvPr>
            <p:ph idx="1"/>
          </p:nvPr>
        </p:nvSpPr>
        <p:spPr/>
        <p:txBody>
          <a:bodyPr>
            <a:normAutofit fontScale="65625" lnSpcReduction="20000"/>
          </a:bodyPr>
          <a:lstStyle/>
          <a:p>
            <a:r>
              <a:rPr lang="en-US" dirty="0" smtClean="0"/>
              <a:t>Consider two requirements, </a:t>
            </a:r>
            <a:r>
              <a:rPr lang="en-US" i="1" dirty="0" smtClean="0"/>
              <a:t>A and B. </a:t>
            </a:r>
            <a:r>
              <a:rPr lang="en-US" dirty="0" smtClean="0"/>
              <a:t>Requirement </a:t>
            </a:r>
            <a:r>
              <a:rPr lang="en-US" i="1" dirty="0" smtClean="0"/>
              <a:t>A crosscuts requirement B “if a </a:t>
            </a:r>
            <a:r>
              <a:rPr lang="en-US" dirty="0" smtClean="0"/>
              <a:t>software decomposition [refinement] has been chosen in which </a:t>
            </a:r>
            <a:r>
              <a:rPr lang="en-US" i="1" dirty="0" smtClean="0"/>
              <a:t>B cannot be satisfied without </a:t>
            </a:r>
            <a:r>
              <a:rPr lang="en-US" dirty="0" smtClean="0"/>
              <a:t>taking </a:t>
            </a:r>
            <a:r>
              <a:rPr lang="en-US" i="1" dirty="0" smtClean="0"/>
              <a:t>A into account.</a:t>
            </a:r>
          </a:p>
          <a:p>
            <a:pPr>
              <a:buNone/>
            </a:pPr>
            <a:r>
              <a:rPr lang="en-US" i="1" dirty="0" smtClean="0"/>
              <a:t>Example:</a:t>
            </a:r>
            <a:r>
              <a:rPr lang="en-US" b="1" dirty="0" smtClean="0"/>
              <a:t> SafeHomeAssured.com</a:t>
            </a:r>
            <a:endParaRPr lang="en-US" i="1" dirty="0" smtClean="0"/>
          </a:p>
          <a:p>
            <a:pPr algn="just"/>
            <a:r>
              <a:rPr lang="en-US" dirty="0" smtClean="0"/>
              <a:t>Requirement </a:t>
            </a:r>
            <a:r>
              <a:rPr lang="en-US" i="1" dirty="0" smtClean="0"/>
              <a:t>A is described via the use-case </a:t>
            </a:r>
            <a:r>
              <a:rPr lang="en-US" b="1" i="1" dirty="0" smtClean="0"/>
              <a:t>Access camera </a:t>
            </a:r>
            <a:r>
              <a:rPr lang="en-US" b="1" dirty="0" smtClean="0"/>
              <a:t>surveillance via the Internet. A design refinement would focus on those </a:t>
            </a:r>
            <a:r>
              <a:rPr lang="en-US" dirty="0" smtClean="0"/>
              <a:t>modules that would enable a registered user to access video from cameras placed throughout a space. !</a:t>
            </a:r>
          </a:p>
          <a:p>
            <a:pPr algn="just"/>
            <a:r>
              <a:rPr lang="en-US" dirty="0" smtClean="0"/>
              <a:t>Requirement </a:t>
            </a:r>
            <a:r>
              <a:rPr lang="en-US" i="1" dirty="0" smtClean="0"/>
              <a:t>B is a generic security requirement that states that a registered user must be validated prior to using </a:t>
            </a:r>
            <a:r>
              <a:rPr lang="en-US" b="1" i="1" dirty="0" smtClean="0"/>
              <a:t>SafeHomeAssured.com. </a:t>
            </a:r>
            <a:r>
              <a:rPr lang="en-US" dirty="0" smtClean="0"/>
              <a:t>This requirement is applicable for all functions that are available to registered </a:t>
            </a:r>
            <a:r>
              <a:rPr lang="en-US" i="1" dirty="0" err="1" smtClean="0"/>
              <a:t>SafeHome</a:t>
            </a:r>
            <a:r>
              <a:rPr lang="en-US" i="1" dirty="0" smtClean="0"/>
              <a:t> users. !</a:t>
            </a:r>
          </a:p>
          <a:p>
            <a:pPr algn="just"/>
            <a:r>
              <a:rPr lang="en-US" dirty="0" smtClean="0"/>
              <a:t>As design refinement occurs, </a:t>
            </a:r>
            <a:r>
              <a:rPr lang="en-US" i="1" dirty="0" smtClean="0"/>
              <a:t>A* is a design representation for </a:t>
            </a:r>
            <a:r>
              <a:rPr lang="en-US" dirty="0" smtClean="0"/>
              <a:t>requirement </a:t>
            </a:r>
            <a:r>
              <a:rPr lang="en-US" i="1" dirty="0" smtClean="0"/>
              <a:t>A and B* is a design representation for requirement B. </a:t>
            </a:r>
            <a:r>
              <a:rPr lang="en-US" dirty="0" smtClean="0"/>
              <a:t>Therefore, </a:t>
            </a:r>
            <a:r>
              <a:rPr lang="en-US" i="1" dirty="0" smtClean="0"/>
              <a:t>A* and B* are representations of concerns, and B* cross-cuts A*.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Content Placeholder 2"/>
          <p:cNvSpPr>
            <a:spLocks noGrp="1"/>
          </p:cNvSpPr>
          <p:nvPr>
            <p:ph idx="1"/>
          </p:nvPr>
        </p:nvSpPr>
        <p:spPr/>
        <p:txBody>
          <a:bodyPr>
            <a:normAutofit fontScale="96875"/>
          </a:bodyPr>
          <a:lstStyle/>
          <a:p>
            <a:pPr algn="just"/>
            <a:r>
              <a:rPr lang="en-US" dirty="0" smtClean="0"/>
              <a:t>An aspect is a representation of a crosscutting concern. Therefore, the design representation, B*, of the requirement a registered user must be validated prior to using www.safehomeassured.com, is an aspect of the </a:t>
            </a:r>
            <a:r>
              <a:rPr lang="en-US" dirty="0" err="1" smtClean="0"/>
              <a:t>SafeHome</a:t>
            </a:r>
            <a:r>
              <a:rPr lang="en-US" dirty="0" smtClean="0"/>
              <a:t> </a:t>
            </a:r>
            <a:r>
              <a:rPr lang="en-US" dirty="0" err="1" smtClean="0"/>
              <a:t>WebApp</a:t>
            </a:r>
            <a:r>
              <a:rPr lang="en-US" dirty="0" smtClean="0"/>
              <a:t>.</a:t>
            </a:r>
          </a:p>
          <a:p>
            <a:pPr algn="just"/>
            <a:r>
              <a:rPr lang="en-US" dirty="0" smtClean="0"/>
              <a:t> It is important to identify aspects so that the design can properly accommodate them as refinement and modularization occur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p:txBody>
          <a:bodyPr/>
          <a:lstStyle/>
          <a:p>
            <a:r>
              <a:rPr lang="en-US" dirty="0" smtClean="0"/>
              <a:t>Refactoring!</a:t>
            </a:r>
            <a:endParaRPr lang="en-US" dirty="0"/>
          </a:p>
        </p:txBody>
      </p:sp>
      <p:sp>
        <p:nvSpPr>
          <p:cNvPr id="1048646" name="Content Placeholder 2"/>
          <p:cNvSpPr>
            <a:spLocks noGrp="1"/>
          </p:cNvSpPr>
          <p:nvPr>
            <p:ph idx="1"/>
          </p:nvPr>
        </p:nvSpPr>
        <p:spPr/>
        <p:txBody>
          <a:bodyPr>
            <a:normAutofit fontScale="89286" lnSpcReduction="20000"/>
          </a:bodyPr>
          <a:lstStyle/>
          <a:p>
            <a:pPr algn="just"/>
            <a:r>
              <a:rPr lang="en-US" dirty="0" smtClean="0"/>
              <a:t>"Refactoring is the process of changing a software system in such a way that it does not alter the external behavior of the code [design] yet improves its internal structure.”</a:t>
            </a:r>
          </a:p>
          <a:p>
            <a:r>
              <a:rPr lang="en-US" dirty="0" smtClean="0"/>
              <a:t>When software is refactored, the existing design is examined for</a:t>
            </a:r>
          </a:p>
          <a:p>
            <a:pPr lvl="1"/>
            <a:r>
              <a:rPr lang="en-US" dirty="0" smtClean="0"/>
              <a:t>redundancy!</a:t>
            </a:r>
          </a:p>
          <a:p>
            <a:pPr lvl="1"/>
            <a:r>
              <a:rPr lang="en-US" dirty="0" smtClean="0"/>
              <a:t>unused design elements!</a:t>
            </a:r>
          </a:p>
          <a:p>
            <a:pPr lvl="1"/>
            <a:r>
              <a:rPr lang="en-US" dirty="0" smtClean="0"/>
              <a:t>inefficient or unnecessary algorithms!</a:t>
            </a:r>
          </a:p>
          <a:p>
            <a:pPr lvl="1"/>
            <a:r>
              <a:rPr lang="en-US" dirty="0" smtClean="0"/>
              <a:t>poorly constructed or inappropriate data structures!</a:t>
            </a:r>
          </a:p>
          <a:p>
            <a:pPr lvl="1"/>
            <a:r>
              <a:rPr lang="en-US" dirty="0" smtClean="0"/>
              <a:t>or any other design failure that can be corrected to yield a better design.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normAutofit fontScale="90000"/>
          </a:bodyPr>
          <a:lstStyle/>
          <a:p>
            <a:r>
              <a:rPr lang="en-US" dirty="0" smtClean="0"/>
              <a:t>Good software design should exhibit:</a:t>
            </a:r>
            <a:endParaRPr lang="en-US" dirty="0"/>
          </a:p>
        </p:txBody>
      </p:sp>
      <p:sp>
        <p:nvSpPr>
          <p:cNvPr id="1048606" name="Content Placeholder 2"/>
          <p:cNvSpPr>
            <a:spLocks noGrp="1"/>
          </p:cNvSpPr>
          <p:nvPr>
            <p:ph idx="1"/>
          </p:nvPr>
        </p:nvSpPr>
        <p:spPr/>
        <p:txBody>
          <a:bodyPr>
            <a:normAutofit/>
          </a:bodyPr>
          <a:lstStyle/>
          <a:p>
            <a:r>
              <a:rPr lang="en-US" i="1" dirty="0" smtClean="0"/>
              <a:t>Firmness: A program should not have any bugs that </a:t>
            </a:r>
            <a:r>
              <a:rPr lang="en-US" dirty="0" smtClean="0"/>
              <a:t>inhibit its function. !</a:t>
            </a:r>
          </a:p>
          <a:p>
            <a:r>
              <a:rPr lang="en-US" i="1" dirty="0" smtClean="0"/>
              <a:t>Commodity: A program should be suitable for the </a:t>
            </a:r>
            <a:r>
              <a:rPr lang="en-US" dirty="0" smtClean="0"/>
              <a:t>purposes for which it was intended. !</a:t>
            </a:r>
          </a:p>
          <a:p>
            <a:r>
              <a:rPr lang="en-US" i="1" dirty="0" smtClean="0"/>
              <a:t>Delight: The experience of using the program should </a:t>
            </a:r>
            <a:r>
              <a:rPr lang="en-US" dirty="0" smtClean="0"/>
              <a:t>be pleasurable one.!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Content Placeholder 2"/>
          <p:cNvSpPr>
            <a:spLocks noGrp="1"/>
          </p:cNvSpPr>
          <p:nvPr>
            <p:ph idx="1"/>
          </p:nvPr>
        </p:nvSpPr>
        <p:spPr/>
        <p:txBody>
          <a:bodyPr>
            <a:normAutofit fontScale="90625" lnSpcReduction="10000"/>
          </a:bodyPr>
          <a:lstStyle/>
          <a:p>
            <a:pPr algn="just"/>
            <a:r>
              <a:rPr lang="en-US" dirty="0" smtClean="0"/>
              <a:t>For example, a first design iteration might yield a component that exhibits low cohesion (i.e., it performs three functions that have only limited relationship to one another). </a:t>
            </a:r>
          </a:p>
          <a:p>
            <a:pPr algn="just"/>
            <a:r>
              <a:rPr lang="en-US" dirty="0" smtClean="0"/>
              <a:t>After careful consideration, you may decide that the component should be </a:t>
            </a:r>
            <a:r>
              <a:rPr lang="en-US" dirty="0" err="1" smtClean="0"/>
              <a:t>refactored</a:t>
            </a:r>
            <a:r>
              <a:rPr lang="en-US" dirty="0" smtClean="0"/>
              <a:t> into three separate components, each exhibiting high cohesion. </a:t>
            </a:r>
          </a:p>
          <a:p>
            <a:pPr algn="just"/>
            <a:r>
              <a:rPr lang="en-US" dirty="0" smtClean="0"/>
              <a:t>The result will be software that is easier to integrate, easier to test, and easier to maintain.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Title 1"/>
          <p:cNvSpPr>
            <a:spLocks noGrp="1"/>
          </p:cNvSpPr>
          <p:nvPr>
            <p:ph type="title"/>
          </p:nvPr>
        </p:nvSpPr>
        <p:spPr/>
        <p:txBody>
          <a:bodyPr/>
          <a:lstStyle/>
          <a:p>
            <a:r>
              <a:rPr lang="en-US" dirty="0" smtClean="0"/>
              <a:t>OO Design Concepts</a:t>
            </a:r>
            <a:endParaRPr lang="en-US" dirty="0"/>
          </a:p>
        </p:txBody>
      </p:sp>
      <p:sp>
        <p:nvSpPr>
          <p:cNvPr id="1048649" name="Content Placeholder 2"/>
          <p:cNvSpPr>
            <a:spLocks noGrp="1"/>
          </p:cNvSpPr>
          <p:nvPr>
            <p:ph idx="1"/>
          </p:nvPr>
        </p:nvSpPr>
        <p:spPr/>
        <p:txBody>
          <a:bodyPr>
            <a:normAutofit fontScale="66667" lnSpcReduction="20000"/>
          </a:bodyPr>
          <a:lstStyle/>
          <a:p>
            <a:r>
              <a:rPr lang="en-US" dirty="0" smtClean="0"/>
              <a:t>Design-provide design detail that will enable analysis classes to be implemented!</a:t>
            </a:r>
          </a:p>
          <a:p>
            <a:endParaRPr lang="en-US" dirty="0" smtClean="0"/>
          </a:p>
          <a:p>
            <a:pPr lvl="1"/>
            <a:r>
              <a:rPr lang="en-US" dirty="0" smtClean="0"/>
              <a:t>Analysis classes are refined during design to become entity classes</a:t>
            </a:r>
          </a:p>
          <a:p>
            <a:pPr lvl="1"/>
            <a:r>
              <a:rPr lang="en-US" dirty="0" smtClean="0"/>
              <a:t>Boundary classes are designed with the responsibility of managing the way entity objects are represented to users.</a:t>
            </a:r>
          </a:p>
          <a:p>
            <a:pPr lvl="1"/>
            <a:r>
              <a:rPr lang="en-US" dirty="0" smtClean="0"/>
              <a:t>Controller classe</a:t>
            </a:r>
            <a:r>
              <a:rPr lang="en-US" i="1" dirty="0" smtClean="0"/>
              <a:t>s are designed to manage , </a:t>
            </a:r>
          </a:p>
          <a:p>
            <a:pPr lvl="2"/>
            <a:r>
              <a:rPr lang="en-US" dirty="0" smtClean="0"/>
              <a:t>creation or update of entity objects</a:t>
            </a:r>
          </a:p>
          <a:p>
            <a:pPr lvl="2"/>
            <a:r>
              <a:rPr lang="en-US" dirty="0" smtClean="0"/>
              <a:t>instantiation of boundary objects as they obtain information from entity objects</a:t>
            </a:r>
          </a:p>
          <a:p>
            <a:pPr lvl="2"/>
            <a:r>
              <a:rPr lang="en-US" dirty="0" smtClean="0"/>
              <a:t>complex communication between sets of objects</a:t>
            </a:r>
          </a:p>
          <a:p>
            <a:pPr lvl="2"/>
            <a:r>
              <a:rPr lang="en-US" dirty="0" smtClean="0"/>
              <a:t>validation of data communicated between objects or between the user and the application</a:t>
            </a:r>
          </a:p>
          <a:p>
            <a:r>
              <a:rPr lang="en-US" dirty="0" smtClean="0"/>
              <a:t>classes</a:t>
            </a:r>
          </a:p>
          <a:p>
            <a:r>
              <a:rPr lang="en-US" dirty="0" smtClean="0"/>
              <a:t>Inheritance</a:t>
            </a:r>
          </a:p>
          <a:p>
            <a:r>
              <a:rPr lang="en-US" dirty="0" smtClean="0"/>
              <a:t>Messages</a:t>
            </a:r>
          </a:p>
          <a:p>
            <a:r>
              <a:rPr lang="en-US" dirty="0" smtClean="0"/>
              <a:t>Polymorphism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
          <p:cNvSpPr>
            <a:spLocks noGrp="1"/>
          </p:cNvSpPr>
          <p:nvPr>
            <p:ph type="title"/>
          </p:nvPr>
        </p:nvSpPr>
        <p:spPr>
          <a:xfrm>
            <a:off x="457200" y="274638"/>
            <a:ext cx="8229600" cy="639762"/>
          </a:xfrm>
        </p:spPr>
        <p:txBody>
          <a:bodyPr>
            <a:normAutofit fontScale="90000"/>
          </a:bodyPr>
          <a:lstStyle/>
          <a:p>
            <a:r>
              <a:rPr lang="en-US" b="1" dirty="0" smtClean="0"/>
              <a:t>Design Heuristic</a:t>
            </a:r>
            <a:endParaRPr lang="en-US" dirty="0"/>
          </a:p>
        </p:txBody>
      </p:sp>
      <p:sp>
        <p:nvSpPr>
          <p:cNvPr id="1048651" name="Content Placeholder 2"/>
          <p:cNvSpPr>
            <a:spLocks noGrp="1"/>
          </p:cNvSpPr>
          <p:nvPr>
            <p:ph idx="1"/>
          </p:nvPr>
        </p:nvSpPr>
        <p:spPr>
          <a:xfrm>
            <a:off x="457200" y="990600"/>
            <a:ext cx="8229600" cy="5715000"/>
          </a:xfrm>
        </p:spPr>
        <p:txBody>
          <a:bodyPr>
            <a:normAutofit fontScale="93750"/>
          </a:bodyPr>
          <a:lstStyle/>
          <a:p>
            <a:pPr algn="just"/>
            <a:r>
              <a:rPr lang="en-US" sz="2000" dirty="0" smtClean="0"/>
              <a:t>A </a:t>
            </a:r>
            <a:r>
              <a:rPr lang="en-US" sz="2000" b="1" dirty="0" smtClean="0"/>
              <a:t>heuristic</a:t>
            </a:r>
            <a:r>
              <a:rPr lang="en-US" sz="2000" dirty="0" smtClean="0"/>
              <a:t>, or a </a:t>
            </a:r>
            <a:r>
              <a:rPr lang="en-US" sz="2000" b="1" dirty="0" smtClean="0"/>
              <a:t>heuristic</a:t>
            </a:r>
            <a:r>
              <a:rPr lang="en-US" sz="2000" dirty="0" smtClean="0"/>
              <a:t> technique, is any approach to problem solving that uses a practical method or various shortcuts in order to produce solutions that may not be optimal but are sufficient given a limited timeframe or deadline.</a:t>
            </a:r>
          </a:p>
          <a:p>
            <a:pPr algn="just"/>
            <a:r>
              <a:rPr lang="en-US" sz="2000" dirty="0" smtClean="0"/>
              <a:t>A heuristic is a fast and practical way to solve problems or make decisions. In </a:t>
            </a:r>
            <a:r>
              <a:rPr lang="en-US" sz="2000" b="1" u="sng" dirty="0" smtClean="0">
                <a:hlinkClick r:id="rId3"/>
              </a:rPr>
              <a:t>user experience (UX) design</a:t>
            </a:r>
            <a:r>
              <a:rPr lang="en-US" sz="2000" dirty="0" smtClean="0"/>
              <a:t>, professional evaluators use heuristic evaluation to systematically determine a design’s/product’s </a:t>
            </a:r>
            <a:r>
              <a:rPr lang="en-US" sz="2000" b="1" dirty="0" smtClean="0"/>
              <a:t>usability</a:t>
            </a:r>
            <a:r>
              <a:rPr lang="en-US" sz="2000" dirty="0" smtClean="0"/>
              <a:t>. </a:t>
            </a:r>
            <a:endParaRPr lang="en-US" sz="2000" dirty="0" smtClean="0"/>
          </a:p>
          <a:p>
            <a:pPr>
              <a:buNone/>
            </a:pPr>
            <a:r>
              <a:rPr lang="en-US" sz="2000" b="1" dirty="0" smtClean="0"/>
              <a:t>Heuristics Interface for User Interface Design (UID)</a:t>
            </a:r>
          </a:p>
          <a:p>
            <a:r>
              <a:rPr lang="en-US" sz="2000" dirty="0" smtClean="0"/>
              <a:t>Visibility of system </a:t>
            </a:r>
            <a:r>
              <a:rPr lang="en-US" sz="2000" dirty="0" smtClean="0"/>
              <a:t>status - </a:t>
            </a:r>
            <a:r>
              <a:rPr lang="en-US" sz="2000" dirty="0" smtClean="0"/>
              <a:t>The system should always keep users informed about what is going on, through appropriate feedback within reasonable time.</a:t>
            </a:r>
          </a:p>
          <a:p>
            <a:r>
              <a:rPr lang="en-US" sz="2000" dirty="0" smtClean="0"/>
              <a:t>Match between system and the real world</a:t>
            </a:r>
          </a:p>
          <a:p>
            <a:r>
              <a:rPr lang="en-US" sz="2000" dirty="0" smtClean="0"/>
              <a:t>Consistency and standards</a:t>
            </a:r>
          </a:p>
          <a:p>
            <a:r>
              <a:rPr lang="en-US" sz="2000" dirty="0" smtClean="0"/>
              <a:t>Error prevention</a:t>
            </a:r>
          </a:p>
          <a:p>
            <a:r>
              <a:rPr lang="en-US" sz="2000" dirty="0" smtClean="0"/>
              <a:t>Flexibility and efficiency of use</a:t>
            </a:r>
          </a:p>
          <a:p>
            <a:r>
              <a:rPr lang="en-US" sz="2000" dirty="0" smtClean="0"/>
              <a:t>Aesthetic and minimalist design</a:t>
            </a:r>
          </a:p>
          <a:p>
            <a:r>
              <a:rPr lang="en-US" sz="2000" dirty="0" smtClean="0"/>
              <a:t>Help and documentation</a:t>
            </a:r>
          </a:p>
          <a:p>
            <a:pPr algn="just"/>
            <a:endParaRPr lang="en-US" sz="20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Title 1"/>
          <p:cNvSpPr>
            <a:spLocks noGrp="1"/>
          </p:cNvSpPr>
          <p:nvPr>
            <p:ph type="title"/>
          </p:nvPr>
        </p:nvSpPr>
        <p:spPr/>
        <p:txBody>
          <a:bodyPr/>
          <a:lstStyle/>
          <a:p>
            <a:r>
              <a:rPr lang="en-US" dirty="0" smtClean="0"/>
              <a:t>Design Model</a:t>
            </a:r>
            <a:endParaRPr lang="en-US" dirty="0"/>
          </a:p>
        </p:txBody>
      </p:sp>
      <p:pic>
        <p:nvPicPr>
          <p:cNvPr id="2097158" name="Content Placeholder 3"/>
          <p:cNvPicPr>
            <a:picLocks noGrp="1"/>
          </p:cNvPicPr>
          <p:nvPr>
            <p:ph idx="1"/>
          </p:nvPr>
        </p:nvPicPr>
        <p:blipFill>
          <a:blip r:embed="rId3"/>
          <a:srcRect l="39743" t="26420" r="17041" b="23580"/>
          <a:stretch>
            <a:fillRect/>
          </a:stretch>
        </p:blipFill>
        <p:spPr bwMode="auto">
          <a:xfrm>
            <a:off x="685800" y="1295400"/>
            <a:ext cx="8000999" cy="4953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Content Placeholder 2"/>
          <p:cNvSpPr>
            <a:spLocks noGrp="1"/>
          </p:cNvSpPr>
          <p:nvPr>
            <p:ph idx="1"/>
          </p:nvPr>
        </p:nvSpPr>
        <p:spPr/>
        <p:txBody>
          <a:bodyPr>
            <a:normAutofit fontScale="89375"/>
          </a:bodyPr>
          <a:lstStyle/>
          <a:p>
            <a:pPr algn="just"/>
            <a:r>
              <a:rPr lang="en-US" dirty="0" smtClean="0"/>
              <a:t>The design model can be viewed in two different dimensions as illustrated in Figure 12.4 . </a:t>
            </a:r>
          </a:p>
          <a:p>
            <a:pPr algn="just"/>
            <a:r>
              <a:rPr lang="en-US" dirty="0" smtClean="0"/>
              <a:t>The process dimension indicates the evolution of the design model as design tasks are executed as part of the software process. </a:t>
            </a:r>
          </a:p>
          <a:p>
            <a:pPr algn="just"/>
            <a:r>
              <a:rPr lang="en-US" dirty="0" smtClean="0"/>
              <a:t>The abstraction dimension represents the level of detail as each element of the analysis model is transformed into a design equivalent and then refined iteratively</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pPr algn="just"/>
            <a:r>
              <a:rPr lang="en-US" b="1" dirty="0" smtClean="0"/>
              <a:t>Data design:</a:t>
            </a:r>
            <a:r>
              <a:rPr lang="en-US" dirty="0" smtClean="0"/>
              <a:t> It represents the data objects and their interrelationship in an entity-relationship diagram</a:t>
            </a:r>
            <a:r>
              <a:rPr lang="en-US" dirty="0" smtClean="0"/>
              <a:t>.</a:t>
            </a:r>
          </a:p>
          <a:p>
            <a:pPr algn="just"/>
            <a:r>
              <a:rPr lang="en-US" dirty="0" smtClean="0"/>
              <a:t> </a:t>
            </a:r>
            <a:r>
              <a:rPr lang="en-US" dirty="0" smtClean="0"/>
              <a:t>Entity-relationship consists of information required for each entity or data objects as well as it shows the relationship between these objects. </a:t>
            </a:r>
            <a:endParaRPr lang="en-US" dirty="0" smtClean="0"/>
          </a:p>
          <a:p>
            <a:pPr algn="just"/>
            <a:r>
              <a:rPr lang="en-US" dirty="0" smtClean="0"/>
              <a:t>It </a:t>
            </a:r>
            <a:r>
              <a:rPr lang="en-US" dirty="0" smtClean="0"/>
              <a:t>shows the structure of the data in terms of the tables. </a:t>
            </a:r>
            <a:endParaRPr lang="en-US" dirty="0" smtClean="0"/>
          </a:p>
          <a:p>
            <a:pPr algn="just"/>
            <a:r>
              <a:rPr lang="en-US" dirty="0" smtClean="0"/>
              <a:t>It </a:t>
            </a:r>
            <a:r>
              <a:rPr lang="en-US" dirty="0" smtClean="0"/>
              <a:t>shows three type of relationship – One to one, one to many, and many to many</a:t>
            </a:r>
            <a:r>
              <a:rPr lang="en-US" dirty="0" smtClean="0"/>
              <a:t>.</a:t>
            </a:r>
          </a:p>
          <a:p>
            <a:pPr algn="just"/>
            <a:r>
              <a:rPr lang="en-US" dirty="0" smtClean="0"/>
              <a:t> </a:t>
            </a:r>
            <a:r>
              <a:rPr lang="en-US" dirty="0" smtClean="0"/>
              <a:t>In one to one relation, one entity is connected to another entity. </a:t>
            </a:r>
            <a:endParaRPr lang="en-US" dirty="0" smtClean="0"/>
          </a:p>
          <a:p>
            <a:pPr algn="just"/>
            <a:r>
              <a:rPr lang="en-US" dirty="0" smtClean="0"/>
              <a:t>In </a:t>
            </a:r>
            <a:r>
              <a:rPr lang="en-US" dirty="0" smtClean="0"/>
              <a:t>one many relation, one Entity is connected to more than one entity. </a:t>
            </a:r>
            <a:endParaRPr lang="en-US" dirty="0" smtClean="0"/>
          </a:p>
          <a:p>
            <a:pPr algn="just"/>
            <a:r>
              <a:rPr lang="en-US" dirty="0" smtClean="0"/>
              <a:t>In </a:t>
            </a:r>
            <a:r>
              <a:rPr lang="en-US" dirty="0" smtClean="0"/>
              <a:t>many to many relations one entity is connected to more than one entity as well as other entity also connected with first entity using more than one entity.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 Diagram</a:t>
            </a:r>
            <a:endParaRPr lang="en-US" dirty="0"/>
          </a:p>
        </p:txBody>
      </p:sp>
      <p:pic>
        <p:nvPicPr>
          <p:cNvPr id="1026" name="Picture 2" descr="Simple ER diagram example | Download Scientific Diagram"/>
          <p:cNvPicPr>
            <a:picLocks noGrp="1" noChangeAspect="1" noChangeArrowheads="1"/>
          </p:cNvPicPr>
          <p:nvPr>
            <p:ph idx="1"/>
          </p:nvPr>
        </p:nvPicPr>
        <p:blipFill>
          <a:blip r:embed="rId2"/>
          <a:srcRect/>
          <a:stretch>
            <a:fillRect/>
          </a:stretch>
        </p:blipFill>
        <p:spPr bwMode="auto">
          <a:xfrm>
            <a:off x="1400772" y="1600200"/>
            <a:ext cx="6524027" cy="452596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algn="just"/>
            <a:r>
              <a:rPr lang="en-US" b="1" dirty="0" smtClean="0"/>
              <a:t>Architectural design:</a:t>
            </a:r>
            <a:r>
              <a:rPr lang="en-US" dirty="0" smtClean="0"/>
              <a:t> It defines the relationship between major structural elements of the </a:t>
            </a:r>
            <a:r>
              <a:rPr lang="en-US" dirty="0" smtClean="0"/>
              <a:t>software.</a:t>
            </a:r>
          </a:p>
          <a:p>
            <a:pPr algn="just"/>
            <a:r>
              <a:rPr lang="en-US" dirty="0" smtClean="0"/>
              <a:t>It </a:t>
            </a:r>
            <a:r>
              <a:rPr lang="en-US" dirty="0" smtClean="0"/>
              <a:t>is about decomposing the system into interacting components. </a:t>
            </a:r>
            <a:endParaRPr lang="en-US" dirty="0" smtClean="0"/>
          </a:p>
          <a:p>
            <a:pPr algn="just"/>
            <a:r>
              <a:rPr lang="en-US" dirty="0" smtClean="0"/>
              <a:t>It </a:t>
            </a:r>
            <a:r>
              <a:rPr lang="en-US" dirty="0" smtClean="0"/>
              <a:t>is expressed as a block diagram defining an overview of the system structure – features of the components and how these components communicate with each other to share data. </a:t>
            </a:r>
            <a:endParaRPr lang="en-US" dirty="0" smtClean="0"/>
          </a:p>
          <a:p>
            <a:pPr algn="just"/>
            <a:r>
              <a:rPr lang="en-US" dirty="0" smtClean="0"/>
              <a:t>It </a:t>
            </a:r>
            <a:r>
              <a:rPr lang="en-US" dirty="0" smtClean="0"/>
              <a:t>defines the structure and properties of the component that are involved in the system and also the inter-relationship among these components.</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lgn="just"/>
            <a:r>
              <a:rPr lang="en-US" b="1" dirty="0" smtClean="0"/>
              <a:t>User Interfaces design:</a:t>
            </a:r>
            <a:r>
              <a:rPr lang="en-US" dirty="0" smtClean="0"/>
              <a:t> It represents how the Software communicates with the user i.e. the behavior of the system. </a:t>
            </a:r>
            <a:endParaRPr lang="en-US" dirty="0" smtClean="0"/>
          </a:p>
          <a:p>
            <a:pPr algn="just"/>
            <a:r>
              <a:rPr lang="en-US" dirty="0" smtClean="0"/>
              <a:t>It </a:t>
            </a:r>
            <a:r>
              <a:rPr lang="en-US" dirty="0" smtClean="0"/>
              <a:t>refers to the product where user interact with controls or displays of the product</a:t>
            </a:r>
            <a:r>
              <a:rPr lang="en-US" dirty="0" smtClean="0"/>
              <a:t>.</a:t>
            </a:r>
          </a:p>
          <a:p>
            <a:pPr algn="just"/>
            <a:r>
              <a:rPr lang="en-US" dirty="0" smtClean="0"/>
              <a:t> </a:t>
            </a:r>
            <a:r>
              <a:rPr lang="en-US" dirty="0" smtClean="0"/>
              <a:t>For example, Military, vehicles, aircraft, audio equipment, computer peripherals are the areas where user interface design is implemented</a:t>
            </a:r>
            <a:r>
              <a:rPr lang="en-US" dirty="0" smtClean="0"/>
              <a:t>.</a:t>
            </a:r>
          </a:p>
          <a:p>
            <a:pPr algn="just"/>
            <a:r>
              <a:rPr lang="en-US" dirty="0" smtClean="0"/>
              <a:t> </a:t>
            </a:r>
            <a:r>
              <a:rPr lang="en-US" dirty="0" smtClean="0"/>
              <a:t>UI design becomes efficient only after performing usability testing. </a:t>
            </a:r>
            <a:endParaRPr lang="en-US" dirty="0" smtClean="0"/>
          </a:p>
          <a:p>
            <a:pPr algn="just"/>
            <a:r>
              <a:rPr lang="en-US" dirty="0" smtClean="0"/>
              <a:t>This </a:t>
            </a:r>
            <a:r>
              <a:rPr lang="en-US" dirty="0" smtClean="0"/>
              <a:t>is done to test what works and what does not work as expected. Only after making the repair, the product is said to have an optimized interface.</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b="1" dirty="0" smtClean="0"/>
              <a:t>Component level design:</a:t>
            </a:r>
            <a:r>
              <a:rPr lang="en-US" dirty="0" smtClean="0"/>
              <a:t> It transforms the structural elements of the software architecture into a procedural description of software components. </a:t>
            </a:r>
            <a:endParaRPr lang="en-US" dirty="0" smtClean="0"/>
          </a:p>
          <a:p>
            <a:pPr algn="just"/>
            <a:r>
              <a:rPr lang="en-US" dirty="0" smtClean="0"/>
              <a:t>It </a:t>
            </a:r>
            <a:r>
              <a:rPr lang="en-US" dirty="0" smtClean="0"/>
              <a:t>is a perfect way to share a large amount of data</a:t>
            </a:r>
            <a:r>
              <a:rPr lang="en-US" dirty="0" smtClean="0"/>
              <a:t>.</a:t>
            </a:r>
          </a:p>
          <a:p>
            <a:pPr algn="just"/>
            <a:r>
              <a:rPr lang="en-US" dirty="0" smtClean="0"/>
              <a:t> </a:t>
            </a:r>
            <a:r>
              <a:rPr lang="en-US" dirty="0" smtClean="0"/>
              <a:t>Components need not be concerned with how data is managed at a centralized level i.e. components need not worry about issues like backup and security of the data.</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3" name="Picture 2"/>
          <p:cNvPicPr>
            <a:picLocks noGrp="1" noChangeAspect="1" noChangeArrowheads="1"/>
          </p:cNvPicPr>
          <p:nvPr>
            <p:ph idx="1"/>
          </p:nvPr>
        </p:nvPicPr>
        <p:blipFill>
          <a:blip r:embed="rId2"/>
          <a:srcRect/>
          <a:stretch>
            <a:fillRect/>
          </a:stretch>
        </p:blipFill>
        <p:spPr bwMode="auto">
          <a:xfrm>
            <a:off x="533400" y="990600"/>
            <a:ext cx="8268620" cy="462069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
          <p:cNvSpPr>
            <a:spLocks noGrp="1"/>
          </p:cNvSpPr>
          <p:nvPr>
            <p:ph type="title"/>
          </p:nvPr>
        </p:nvSpPr>
        <p:spPr/>
        <p:txBody>
          <a:bodyPr/>
          <a:lstStyle/>
          <a:p>
            <a:r>
              <a:rPr lang="en-US" dirty="0" smtClean="0"/>
              <a:t>Design Model Elements</a:t>
            </a:r>
            <a:endParaRPr lang="en-US" dirty="0"/>
          </a:p>
        </p:txBody>
      </p:sp>
      <p:sp>
        <p:nvSpPr>
          <p:cNvPr id="1048655" name="Content Placeholder 2"/>
          <p:cNvSpPr>
            <a:spLocks noGrp="1"/>
          </p:cNvSpPr>
          <p:nvPr>
            <p:ph idx="1"/>
          </p:nvPr>
        </p:nvSpPr>
        <p:spPr>
          <a:xfrm>
            <a:off x="457200" y="1219200"/>
            <a:ext cx="8229600" cy="4906963"/>
          </a:xfrm>
        </p:spPr>
        <p:txBody>
          <a:bodyPr>
            <a:noAutofit/>
          </a:bodyPr>
          <a:lstStyle/>
          <a:p>
            <a:r>
              <a:rPr lang="en-US" sz="3600" dirty="0" smtClean="0"/>
              <a:t>Data elements!</a:t>
            </a:r>
          </a:p>
          <a:p>
            <a:r>
              <a:rPr lang="en-US" sz="3600" dirty="0" smtClean="0"/>
              <a:t>Architectural elements!</a:t>
            </a:r>
          </a:p>
          <a:p>
            <a:r>
              <a:rPr lang="en-US" sz="3600" dirty="0" smtClean="0"/>
              <a:t>Interface elements</a:t>
            </a:r>
          </a:p>
          <a:p>
            <a:r>
              <a:rPr lang="en-US" sz="3600" dirty="0" smtClean="0"/>
              <a:t>Component level elements</a:t>
            </a:r>
          </a:p>
          <a:p>
            <a:r>
              <a:rPr lang="en-US" sz="3600" dirty="0" smtClean="0"/>
              <a:t>Deployment Elements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a:xfrm>
            <a:off x="457200" y="0"/>
            <a:ext cx="8229600" cy="838200"/>
          </a:xfrm>
        </p:spPr>
        <p:txBody>
          <a:bodyPr/>
          <a:lstStyle/>
          <a:p>
            <a:r>
              <a:rPr lang="en-US" dirty="0" smtClean="0"/>
              <a:t>Design Model Elements</a:t>
            </a:r>
            <a:endParaRPr lang="en-US" dirty="0"/>
          </a:p>
        </p:txBody>
      </p:sp>
      <p:sp>
        <p:nvSpPr>
          <p:cNvPr id="1048657" name="Content Placeholder 2"/>
          <p:cNvSpPr>
            <a:spLocks noGrp="1"/>
          </p:cNvSpPr>
          <p:nvPr>
            <p:ph idx="1"/>
          </p:nvPr>
        </p:nvSpPr>
        <p:spPr>
          <a:xfrm>
            <a:off x="457200" y="762000"/>
            <a:ext cx="8229600" cy="5715000"/>
          </a:xfrm>
        </p:spPr>
        <p:txBody>
          <a:bodyPr>
            <a:noAutofit/>
          </a:bodyPr>
          <a:lstStyle/>
          <a:p>
            <a:r>
              <a:rPr lang="en-US" sz="1700" b="1" dirty="0" smtClean="0"/>
              <a:t>Data elements!</a:t>
            </a:r>
          </a:p>
          <a:p>
            <a:pPr lvl="1"/>
            <a:r>
              <a:rPr lang="it-IT" sz="1700" dirty="0" smtClean="0"/>
              <a:t>Data model --&gt; data structures!</a:t>
            </a:r>
          </a:p>
          <a:p>
            <a:pPr lvl="1"/>
            <a:r>
              <a:rPr lang="it-IT" sz="1700" dirty="0" smtClean="0"/>
              <a:t>Data model --&gt; database architecture!</a:t>
            </a:r>
          </a:p>
          <a:p>
            <a:r>
              <a:rPr lang="en-US" sz="1700" b="1" dirty="0" smtClean="0"/>
              <a:t>Architectural elements!</a:t>
            </a:r>
          </a:p>
          <a:p>
            <a:pPr lvl="1"/>
            <a:r>
              <a:rPr lang="en-US" sz="1700" dirty="0" smtClean="0"/>
              <a:t>Like floor plan of a house!</a:t>
            </a:r>
          </a:p>
          <a:p>
            <a:pPr lvl="1"/>
            <a:r>
              <a:rPr lang="en-US" sz="1800" dirty="0" smtClean="0"/>
              <a:t>The floor plan depicts the overall layout of the rooms; their size, shape, and relationship to one another; and the doors and windows that allow movement into and out of the rooms. </a:t>
            </a:r>
          </a:p>
          <a:p>
            <a:pPr lvl="1"/>
            <a:r>
              <a:rPr lang="en-US" sz="1800" dirty="0" smtClean="0"/>
              <a:t>The floor plan gives us an overall view of the house. Architectural design elements give us an overall view of the software.</a:t>
            </a:r>
            <a:endParaRPr lang="en-US" sz="1700" dirty="0" smtClean="0"/>
          </a:p>
          <a:p>
            <a:pPr lvl="1"/>
            <a:r>
              <a:rPr lang="en-US" sz="1700" dirty="0" smtClean="0"/>
              <a:t>Analysis classes, their relationships, collaborations and behaviors are transformed into design realizations!</a:t>
            </a:r>
          </a:p>
          <a:p>
            <a:pPr lvl="1"/>
            <a:r>
              <a:rPr lang="en-US" sz="1700" dirty="0" smtClean="0"/>
              <a:t>Patterns and “styles”</a:t>
            </a:r>
          </a:p>
          <a:p>
            <a:pPr algn="just"/>
            <a:r>
              <a:rPr lang="en-US" sz="1800" dirty="0" smtClean="0"/>
              <a:t>The architectural model is derived from three sources: (1) information about the application domain for the software to be built; (2) specific requirements model elements such as use cases or analysis classes, their relationships and collaborations for the problem at hand;  and (3) the availability of architectural styles and patterns.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Title 1"/>
          <p:cNvSpPr>
            <a:spLocks noGrp="1"/>
          </p:cNvSpPr>
          <p:nvPr>
            <p:ph type="title"/>
          </p:nvPr>
        </p:nvSpPr>
        <p:spPr/>
        <p:txBody>
          <a:bodyPr/>
          <a:lstStyle/>
          <a:p>
            <a:r>
              <a:rPr lang="en-US" dirty="0" smtClean="0"/>
              <a:t>Design Model Elements</a:t>
            </a:r>
            <a:endParaRPr lang="en-US" dirty="0"/>
          </a:p>
        </p:txBody>
      </p:sp>
      <p:sp>
        <p:nvSpPr>
          <p:cNvPr id="1048659" name="Content Placeholder 2"/>
          <p:cNvSpPr>
            <a:spLocks noGrp="1"/>
          </p:cNvSpPr>
          <p:nvPr>
            <p:ph idx="1"/>
          </p:nvPr>
        </p:nvSpPr>
        <p:spPr/>
        <p:txBody>
          <a:bodyPr>
            <a:normAutofit fontScale="86618"/>
          </a:bodyPr>
          <a:lstStyle/>
          <a:p>
            <a:pPr>
              <a:buNone/>
            </a:pPr>
            <a:r>
              <a:rPr lang="en-US" sz="1900" b="1" dirty="0" smtClean="0"/>
              <a:t>Interface elements!</a:t>
            </a:r>
          </a:p>
          <a:p>
            <a:pPr algn="just"/>
            <a:r>
              <a:rPr lang="en-US" sz="1800" dirty="0" smtClean="0"/>
              <a:t>The detailed drawings (and specifications) for the doors, windows, and external utilities tell us how things and </a:t>
            </a:r>
            <a:r>
              <a:rPr lang="en-US" sz="1800" b="1" dirty="0" smtClean="0"/>
              <a:t>information flow into and out </a:t>
            </a:r>
            <a:r>
              <a:rPr lang="en-US" sz="1800" dirty="0" smtClean="0"/>
              <a:t>of the house and within the rooms that are part of the floor plan. </a:t>
            </a:r>
          </a:p>
          <a:p>
            <a:pPr algn="just"/>
            <a:r>
              <a:rPr lang="en-US" sz="1800" dirty="0" smtClean="0"/>
              <a:t>The interface design elements for software depict</a:t>
            </a:r>
            <a:r>
              <a:rPr lang="en-US" sz="1800" b="1" dirty="0" smtClean="0"/>
              <a:t> information flows into and out of a system </a:t>
            </a:r>
            <a:r>
              <a:rPr lang="en-US" sz="1800" dirty="0" smtClean="0"/>
              <a:t>and how it is communicated among the components defined as part of the architecture. </a:t>
            </a:r>
          </a:p>
          <a:p>
            <a:pPr algn="just"/>
            <a:r>
              <a:rPr lang="en-US" sz="1800" dirty="0" smtClean="0"/>
              <a:t>Three important elements of interface design</a:t>
            </a:r>
            <a:endParaRPr lang="en-US" sz="1700" dirty="0" smtClean="0"/>
          </a:p>
          <a:p>
            <a:pPr lvl="1"/>
            <a:r>
              <a:rPr lang="en-US" sz="1700" dirty="0" smtClean="0"/>
              <a:t>the user interface (UI) !</a:t>
            </a:r>
          </a:p>
          <a:p>
            <a:pPr lvl="1"/>
            <a:r>
              <a:rPr lang="en-US" sz="1700" dirty="0" smtClean="0"/>
              <a:t>external interfaces to other systems, devices, networks or other producers or consumers of information!</a:t>
            </a:r>
          </a:p>
          <a:p>
            <a:pPr lvl="1"/>
            <a:r>
              <a:rPr lang="en-US" sz="1700" dirty="0" smtClean="0"/>
              <a:t>internal interfaces between various design components</a:t>
            </a:r>
            <a:r>
              <a:rPr lang="en-US" sz="1700" b="1" dirty="0" smtClean="0"/>
              <a:t>. !</a:t>
            </a:r>
          </a:p>
          <a:p>
            <a:pPr algn="just"/>
            <a:r>
              <a:rPr lang="en-US" sz="2200" dirty="0" smtClean="0"/>
              <a:t>Example - </a:t>
            </a:r>
            <a:r>
              <a:rPr lang="en-US" sz="2200" dirty="0" err="1" smtClean="0"/>
              <a:t>SafeHome</a:t>
            </a:r>
            <a:r>
              <a:rPr lang="en-US" sz="2200" dirty="0" smtClean="0"/>
              <a:t> security function makes use of a control panel that allows a homeowner to control certain aspects of the security function. In an advanced version of the system, control panel functions may be implemented via a mobile platform (e.g., smart phone or tablet). </a:t>
            </a:r>
            <a:endParaRPr lang="en-US" sz="2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1"/>
          <p:cNvSpPr>
            <a:spLocks noGrp="1"/>
          </p:cNvSpPr>
          <p:nvPr>
            <p:ph type="title"/>
          </p:nvPr>
        </p:nvSpPr>
        <p:spPr/>
        <p:txBody>
          <a:bodyPr/>
          <a:lstStyle/>
          <a:p>
            <a:r>
              <a:rPr lang="en-US" dirty="0" smtClean="0"/>
              <a:t>Design Model Elements</a:t>
            </a:r>
            <a:endParaRPr lang="en-US" dirty="0"/>
          </a:p>
        </p:txBody>
      </p:sp>
      <p:sp>
        <p:nvSpPr>
          <p:cNvPr id="1048661" name="Content Placeholder 2"/>
          <p:cNvSpPr>
            <a:spLocks noGrp="1"/>
          </p:cNvSpPr>
          <p:nvPr>
            <p:ph idx="1"/>
          </p:nvPr>
        </p:nvSpPr>
        <p:spPr/>
        <p:txBody>
          <a:bodyPr>
            <a:normAutofit fontScale="95833"/>
          </a:bodyPr>
          <a:lstStyle/>
          <a:p>
            <a:r>
              <a:rPr lang="en-US" b="1" dirty="0" smtClean="0"/>
              <a:t>Component elements!-</a:t>
            </a:r>
          </a:p>
          <a:p>
            <a:pPr lvl="1" algn="just"/>
            <a:r>
              <a:rPr lang="en-US" sz="2400" dirty="0" smtClean="0"/>
              <a:t>The component-level design for software is the equivalent to a set of detailed drawings (and specifications) for each room in a house Specifies the details of components, Similar to the plumbing, electrical, details of every room in a floor plan</a:t>
            </a:r>
          </a:p>
          <a:p>
            <a:pPr lvl="1" algn="just"/>
            <a:r>
              <a:rPr lang="en-US" sz="2400" dirty="0" smtClean="0"/>
              <a:t>The component-level design for software fully describes the internal detail of each software component. To accomplish this, the component-level design defines data structures for all local data objects and algorithmic detail for all processing that occurs within a component and an interface that allows access to all component operations (behaviors). </a:t>
            </a:r>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Title 1"/>
          <p:cNvSpPr>
            <a:spLocks noGrp="1"/>
          </p:cNvSpPr>
          <p:nvPr>
            <p:ph type="title"/>
          </p:nvPr>
        </p:nvSpPr>
        <p:spPr/>
        <p:txBody>
          <a:bodyPr/>
          <a:lstStyle/>
          <a:p>
            <a:r>
              <a:rPr lang="en-US" dirty="0" smtClean="0"/>
              <a:t>Design Model Elements</a:t>
            </a:r>
            <a:endParaRPr lang="en-US" dirty="0"/>
          </a:p>
        </p:txBody>
      </p:sp>
      <p:sp>
        <p:nvSpPr>
          <p:cNvPr id="1048663" name="Content Placeholder 2"/>
          <p:cNvSpPr>
            <a:spLocks noGrp="1"/>
          </p:cNvSpPr>
          <p:nvPr>
            <p:ph idx="1"/>
          </p:nvPr>
        </p:nvSpPr>
        <p:spPr>
          <a:xfrm>
            <a:off x="304800" y="1600200"/>
            <a:ext cx="8229600" cy="4525963"/>
          </a:xfrm>
        </p:spPr>
        <p:txBody>
          <a:bodyPr>
            <a:normAutofit fontScale="92308" lnSpcReduction="10000"/>
          </a:bodyPr>
          <a:lstStyle/>
          <a:p>
            <a:pPr lvl="1" algn="just">
              <a:buNone/>
            </a:pPr>
            <a:r>
              <a:rPr lang="en-US" sz="2600" b="1" dirty="0" smtClean="0"/>
              <a:t>Deployment Elements</a:t>
            </a:r>
          </a:p>
          <a:p>
            <a:pPr lvl="1" algn="just"/>
            <a:r>
              <a:rPr lang="en-US" sz="2600" dirty="0" smtClean="0"/>
              <a:t>Deployment elements-How subsystems will be allocated in the physical environment</a:t>
            </a:r>
          </a:p>
          <a:p>
            <a:pPr lvl="1" algn="just"/>
            <a:r>
              <a:rPr lang="en-US" sz="2600" dirty="0" smtClean="0"/>
              <a:t>It indicate how software functionality and subsystems will be allocated within the physical computing environment that will support the software. </a:t>
            </a:r>
          </a:p>
          <a:p>
            <a:pPr lvl="1" algn="just"/>
            <a:r>
              <a:rPr lang="en-US" sz="2600" dirty="0" smtClean="0"/>
              <a:t>For example, the elements of the </a:t>
            </a:r>
            <a:r>
              <a:rPr lang="en-US" sz="2600" dirty="0" err="1" smtClean="0"/>
              <a:t>SafeHome</a:t>
            </a:r>
            <a:r>
              <a:rPr lang="en-US" sz="2600" dirty="0" smtClean="0"/>
              <a:t> product are configured to operate within three primary computing environments—a </a:t>
            </a:r>
            <a:r>
              <a:rPr lang="en-US" sz="2600" dirty="0" err="1" smtClean="0"/>
              <a:t>homebased</a:t>
            </a:r>
            <a:r>
              <a:rPr lang="en-US" sz="2600" dirty="0" smtClean="0"/>
              <a:t> PC, the </a:t>
            </a:r>
            <a:r>
              <a:rPr lang="en-US" sz="2600" dirty="0" err="1" smtClean="0"/>
              <a:t>SafeHome</a:t>
            </a:r>
            <a:r>
              <a:rPr lang="en-US" sz="2600" dirty="0" smtClean="0"/>
              <a:t> control panel, and a server housed at CPI Corp. (providing Internet-based access to the system).</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p:cNvSpPr>
          <p:nvPr>
            <p:ph type="title"/>
          </p:nvPr>
        </p:nvSpPr>
        <p:spPr>
          <a:xfrm>
            <a:off x="457200" y="274638"/>
            <a:ext cx="8229600" cy="639762"/>
          </a:xfrm>
        </p:spPr>
        <p:txBody>
          <a:bodyPr>
            <a:normAutofit fontScale="90000"/>
          </a:bodyPr>
          <a:lstStyle/>
          <a:p>
            <a:r>
              <a:rPr lang="en-US" dirty="0" smtClean="0"/>
              <a:t>Key Points</a:t>
            </a:r>
            <a:endParaRPr lang="en-US" dirty="0"/>
          </a:p>
        </p:txBody>
      </p:sp>
      <p:sp>
        <p:nvSpPr>
          <p:cNvPr id="1048665" name="Content Placeholder 2"/>
          <p:cNvSpPr>
            <a:spLocks noGrp="1"/>
          </p:cNvSpPr>
          <p:nvPr>
            <p:ph idx="1"/>
          </p:nvPr>
        </p:nvSpPr>
        <p:spPr>
          <a:xfrm>
            <a:off x="457200" y="1066800"/>
            <a:ext cx="8229600" cy="5059363"/>
          </a:xfrm>
        </p:spPr>
        <p:txBody>
          <a:bodyPr>
            <a:normAutofit fontScale="78125" lnSpcReduction="20000"/>
          </a:bodyPr>
          <a:lstStyle/>
          <a:p>
            <a:pPr algn="just"/>
            <a:r>
              <a:rPr lang="en-US" dirty="0" smtClean="0"/>
              <a:t>The intent of software design is to apply a set of principles, concepts, and practices that lead to the development of a high-quality system or product.</a:t>
            </a:r>
          </a:p>
          <a:p>
            <a:pPr algn="just"/>
            <a:r>
              <a:rPr lang="en-US" dirty="0" smtClean="0"/>
              <a:t> The goal of design is to create a model of software that will implement all customer requirements correctly and bring delight to those who use it.</a:t>
            </a:r>
          </a:p>
          <a:p>
            <a:pPr algn="just"/>
            <a:r>
              <a:rPr lang="en-US" dirty="0" smtClean="0"/>
              <a:t>The design process moves from a “big picture” view of software to a more narrow view that defines the detail required to implement a system. </a:t>
            </a:r>
          </a:p>
          <a:p>
            <a:pPr algn="just"/>
            <a:r>
              <a:rPr lang="en-US" dirty="0" smtClean="0"/>
              <a:t>The process begins by focusing on architecture. Subsystems are defined; communication mechanisms among subsystems are established; components are identified, and a detailed description of each component is developed.</a:t>
            </a:r>
          </a:p>
          <a:p>
            <a:pPr algn="just"/>
            <a:r>
              <a:rPr lang="en-US" dirty="0" smtClean="0"/>
              <a:t>In addition, external, internal, and user interfaces are designed.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Title 1"/>
          <p:cNvSpPr>
            <a:spLocks noGrp="1"/>
          </p:cNvSpPr>
          <p:nvPr>
            <p:ph type="title"/>
          </p:nvPr>
        </p:nvSpPr>
        <p:spPr>
          <a:xfrm>
            <a:off x="457200" y="0"/>
            <a:ext cx="8229600" cy="1143000"/>
          </a:xfrm>
        </p:spPr>
        <p:txBody>
          <a:bodyPr/>
          <a:lstStyle/>
          <a:p>
            <a:r>
              <a:rPr lang="en-US" dirty="0" smtClean="0"/>
              <a:t>Key Points</a:t>
            </a:r>
            <a:endParaRPr lang="en-US" dirty="0"/>
          </a:p>
        </p:txBody>
      </p:sp>
      <p:sp>
        <p:nvSpPr>
          <p:cNvPr id="1048667" name="Content Placeholder 2"/>
          <p:cNvSpPr>
            <a:spLocks noGrp="1"/>
          </p:cNvSpPr>
          <p:nvPr>
            <p:ph idx="1"/>
          </p:nvPr>
        </p:nvSpPr>
        <p:spPr>
          <a:xfrm>
            <a:off x="304800" y="990600"/>
            <a:ext cx="8229600" cy="4525963"/>
          </a:xfrm>
        </p:spPr>
        <p:txBody>
          <a:bodyPr>
            <a:noAutofit/>
          </a:bodyPr>
          <a:lstStyle/>
          <a:p>
            <a:pPr algn="just"/>
            <a:r>
              <a:rPr lang="en-US" sz="2400" dirty="0" smtClean="0"/>
              <a:t>The design model encompasses four different elements. As each of these elements is developed, a more complete view of the design evolves. </a:t>
            </a:r>
          </a:p>
          <a:p>
            <a:pPr algn="just"/>
            <a:r>
              <a:rPr lang="en-US" sz="2400" dirty="0" smtClean="0"/>
              <a:t>The architectural element uses information derived from the application domain, the requirements model, and available catalogs for patterns and styles to derive a complete structural representation of the software, its subsystems, and components.</a:t>
            </a:r>
          </a:p>
          <a:p>
            <a:pPr algn="just"/>
            <a:r>
              <a:rPr lang="en-US" sz="2400" dirty="0" smtClean="0"/>
              <a:t> Interface design elements model external and internal interfaces and the user interface. Component-level elements define each of the modules (components) that populate the architecture.</a:t>
            </a:r>
          </a:p>
          <a:p>
            <a:pPr algn="just"/>
            <a:r>
              <a:rPr lang="en-US" sz="2400" dirty="0" smtClean="0"/>
              <a:t> Finally, deployment-level design elements allocate the architecture, its components, and the interfaces to the physical configuration that will house the software. </a:t>
            </a: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dirty="0" smtClean="0"/>
              <a:t>DESIGN PROCESS</a:t>
            </a:r>
            <a:endParaRPr lang="en-US" dirty="0"/>
          </a:p>
        </p:txBody>
      </p:sp>
      <p:sp>
        <p:nvSpPr>
          <p:cNvPr id="1048669" name="Content Placeholder 2"/>
          <p:cNvSpPr>
            <a:spLocks noGrp="1"/>
          </p:cNvSpPr>
          <p:nvPr>
            <p:ph idx="1"/>
          </p:nvPr>
        </p:nvSpPr>
        <p:spPr/>
        <p:txBody>
          <a:bodyPr/>
          <a:lstStyle/>
          <a:p>
            <a:pPr fontAlgn="base">
              <a:buNone/>
            </a:pPr>
            <a:r>
              <a:rPr lang="en-US" dirty="0" smtClean="0"/>
              <a:t>The software design process can be divided </a:t>
            </a:r>
          </a:p>
          <a:p>
            <a:pPr fontAlgn="base">
              <a:buNone/>
            </a:pPr>
            <a:r>
              <a:rPr lang="en-US" dirty="0" smtClean="0"/>
              <a:t>into the following  levels of phases of design:</a:t>
            </a:r>
          </a:p>
          <a:p>
            <a:pPr lvl="1" fontAlgn="base"/>
            <a:r>
              <a:rPr lang="en-US" dirty="0" smtClean="0"/>
              <a:t>Architectural Design</a:t>
            </a:r>
          </a:p>
          <a:p>
            <a:pPr lvl="1" fontAlgn="base"/>
            <a:r>
              <a:rPr lang="en-US" dirty="0" smtClean="0"/>
              <a:t>User Interface Design</a:t>
            </a:r>
          </a:p>
          <a:p>
            <a:pPr lvl="1" fontAlgn="base"/>
            <a:r>
              <a:rPr lang="en-US" dirty="0" smtClean="0"/>
              <a:t>Detailed Design</a:t>
            </a:r>
          </a:p>
          <a:p>
            <a:pPr lvl="1" fontAlgn="base"/>
            <a:r>
              <a:rPr lang="en-US" dirty="0" smtClean="0"/>
              <a:t>Component level design</a:t>
            </a:r>
          </a:p>
          <a:p>
            <a:pPr fontAlgn="base"/>
            <a:endParaRPr lang="en-US" dirty="0" smtClean="0"/>
          </a:p>
          <a:p>
            <a:pPr fontAlgn="base">
              <a:buNone/>
            </a:pPr>
            <a:endParaRPr lang="en-US"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Title 1"/>
          <p:cNvSpPr>
            <a:spLocks noGrp="1"/>
          </p:cNvSpPr>
          <p:nvPr>
            <p:ph type="title"/>
          </p:nvPr>
        </p:nvSpPr>
        <p:spPr/>
        <p:txBody>
          <a:bodyPr>
            <a:normAutofit/>
          </a:bodyPr>
          <a:lstStyle/>
          <a:p>
            <a:r>
              <a:rPr lang="en-US" b="1" dirty="0" smtClean="0"/>
              <a:t>Architectural design</a:t>
            </a:r>
            <a:endParaRPr lang="en-US" dirty="0"/>
          </a:p>
        </p:txBody>
      </p:sp>
      <p:sp>
        <p:nvSpPr>
          <p:cNvPr id="1048671" name="Content Placeholder 2"/>
          <p:cNvSpPr>
            <a:spLocks noGrp="1"/>
          </p:cNvSpPr>
          <p:nvPr>
            <p:ph idx="1"/>
          </p:nvPr>
        </p:nvSpPr>
        <p:spPr/>
        <p:txBody>
          <a:bodyPr>
            <a:normAutofit fontScale="96429" lnSpcReduction="10000"/>
          </a:bodyPr>
          <a:lstStyle/>
          <a:p>
            <a:pPr>
              <a:buNone/>
            </a:pPr>
            <a:r>
              <a:rPr lang="en-US" dirty="0" smtClean="0"/>
              <a:t>Software Architecture</a:t>
            </a:r>
          </a:p>
          <a:p>
            <a:pPr lvl="1">
              <a:buNone/>
            </a:pPr>
            <a:r>
              <a:rPr lang="en-US" dirty="0" smtClean="0"/>
              <a:t>What Is Architecture? </a:t>
            </a:r>
          </a:p>
          <a:p>
            <a:pPr lvl="1">
              <a:buNone/>
            </a:pPr>
            <a:r>
              <a:rPr lang="en-US" dirty="0" smtClean="0"/>
              <a:t>Why Is Architecture Important?</a:t>
            </a:r>
          </a:p>
          <a:p>
            <a:pPr>
              <a:buNone/>
            </a:pPr>
            <a:r>
              <a:rPr lang="en-US" dirty="0" smtClean="0"/>
              <a:t>Architectural styles</a:t>
            </a:r>
          </a:p>
          <a:p>
            <a:pPr lvl="1">
              <a:buNone/>
            </a:pPr>
            <a:r>
              <a:rPr lang="en-US" dirty="0" smtClean="0"/>
              <a:t>Data-Centered Architectures</a:t>
            </a:r>
          </a:p>
          <a:p>
            <a:pPr lvl="1">
              <a:buNone/>
            </a:pPr>
            <a:r>
              <a:rPr lang="en-US" dirty="0" smtClean="0"/>
              <a:t>Data-Flow Architectures</a:t>
            </a:r>
          </a:p>
          <a:p>
            <a:pPr lvl="1">
              <a:buNone/>
            </a:pPr>
            <a:r>
              <a:rPr lang="en-US" dirty="0" smtClean="0"/>
              <a:t>Call and Return Architectures</a:t>
            </a:r>
          </a:p>
          <a:p>
            <a:pPr lvl="1">
              <a:buNone/>
            </a:pPr>
            <a:r>
              <a:rPr lang="en-US" dirty="0" smtClean="0"/>
              <a:t>Object-Oriented Architectures</a:t>
            </a:r>
          </a:p>
          <a:p>
            <a:pPr lvl="1">
              <a:buNone/>
            </a:pPr>
            <a:r>
              <a:rPr lang="en-US" dirty="0" smtClean="0"/>
              <a:t>Layered Architectures. </a:t>
            </a:r>
          </a:p>
          <a:p>
            <a:pPr>
              <a:buNone/>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Title 1"/>
          <p:cNvSpPr>
            <a:spLocks noGrp="1"/>
          </p:cNvSpPr>
          <p:nvPr>
            <p:ph type="title"/>
          </p:nvPr>
        </p:nvSpPr>
        <p:spPr/>
        <p:txBody>
          <a:bodyPr>
            <a:normAutofit fontScale="90000"/>
          </a:bodyPr>
          <a:lstStyle/>
          <a:p>
            <a:r>
              <a:rPr lang="en-US" b="1" dirty="0" smtClean="0"/>
              <a:t>Architectural design</a:t>
            </a:r>
            <a:br>
              <a:rPr lang="en-US" b="1" dirty="0" smtClean="0"/>
            </a:br>
            <a:endParaRPr lang="en-US" dirty="0"/>
          </a:p>
        </p:txBody>
      </p:sp>
      <p:sp>
        <p:nvSpPr>
          <p:cNvPr id="1048673" name="Content Placeholder 2"/>
          <p:cNvSpPr>
            <a:spLocks noGrp="1"/>
          </p:cNvSpPr>
          <p:nvPr>
            <p:ph idx="1"/>
          </p:nvPr>
        </p:nvSpPr>
        <p:spPr>
          <a:xfrm>
            <a:off x="457200" y="1219201"/>
            <a:ext cx="8229600" cy="4953000"/>
          </a:xfrm>
        </p:spPr>
        <p:txBody>
          <a:bodyPr>
            <a:noAutofit/>
          </a:bodyPr>
          <a:lstStyle/>
          <a:p>
            <a:r>
              <a:rPr lang="en-US" sz="2500" dirty="0" smtClean="0"/>
              <a:t>Architectural design is a </a:t>
            </a:r>
            <a:r>
              <a:rPr lang="en-US" sz="2500" b="1" dirty="0" smtClean="0"/>
              <a:t>creative process</a:t>
            </a:r>
            <a:r>
              <a:rPr lang="en-US" sz="2500" dirty="0" smtClean="0"/>
              <a:t> so the process differs depending on the type of system being developed.</a:t>
            </a:r>
          </a:p>
          <a:p>
            <a:r>
              <a:rPr lang="en-US" sz="2500" dirty="0" smtClean="0"/>
              <a:t>Architecture of a system describes the components and how they fit together</a:t>
            </a:r>
          </a:p>
          <a:p>
            <a:r>
              <a:rPr lang="en-US" sz="2500" dirty="0" smtClean="0"/>
              <a:t>The architecture is not the operational software. Rather, it is a representation that enables a software engineer to:</a:t>
            </a:r>
          </a:p>
          <a:p>
            <a:pPr lvl="1"/>
            <a:r>
              <a:rPr lang="en-US" sz="2500" dirty="0" smtClean="0"/>
              <a:t>analyze the effectiveness of the design in meeting its stated requirements</a:t>
            </a:r>
          </a:p>
          <a:p>
            <a:pPr lvl="1"/>
            <a:r>
              <a:rPr lang="en-US" sz="2500" dirty="0" smtClean="0"/>
              <a:t>consider architectural alternatives at a stage when making design changes is still relatively easy, and</a:t>
            </a:r>
          </a:p>
          <a:p>
            <a:pPr lvl="1"/>
            <a:r>
              <a:rPr lang="en-US" sz="2500" dirty="0" smtClean="0"/>
              <a:t>reduce the risks associated with the construction of the software</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Content Placeholder 2"/>
          <p:cNvSpPr>
            <a:spLocks noGrp="1"/>
          </p:cNvSpPr>
          <p:nvPr>
            <p:ph idx="1"/>
          </p:nvPr>
        </p:nvSpPr>
        <p:spPr>
          <a:xfrm>
            <a:off x="457200" y="228600"/>
            <a:ext cx="8229600" cy="5897563"/>
          </a:xfrm>
        </p:spPr>
        <p:txBody>
          <a:bodyPr>
            <a:normAutofit fontScale="95000" lnSpcReduction="10000"/>
          </a:bodyPr>
          <a:lstStyle/>
          <a:p>
            <a:r>
              <a:rPr lang="en-US" dirty="0" smtClean="0"/>
              <a:t>The data/class design transforms class models into design class realizations and the requisite data structures required to implement the software. </a:t>
            </a:r>
          </a:p>
          <a:p>
            <a:r>
              <a:rPr lang="en-US" dirty="0" smtClean="0"/>
              <a:t>The architectural design defines the relationship between major structural elements of the software</a:t>
            </a:r>
          </a:p>
          <a:p>
            <a:r>
              <a:rPr lang="en-US" dirty="0" smtClean="0"/>
              <a:t>The interface design describes how the software communicates with systems that interoperate with it, and with humans who use it.</a:t>
            </a:r>
          </a:p>
          <a:p>
            <a:r>
              <a:rPr lang="en-US" dirty="0" smtClean="0"/>
              <a:t>The component-level design transforms structural elements of the software architecture into a procedural description of software components.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dirty="0" smtClean="0"/>
              <a:t>Continue…..</a:t>
            </a:r>
            <a:endParaRPr lang="en-US" dirty="0"/>
          </a:p>
        </p:txBody>
      </p:sp>
      <p:sp>
        <p:nvSpPr>
          <p:cNvPr id="1048675" name="Content Placeholder 2"/>
          <p:cNvSpPr>
            <a:spLocks noGrp="1"/>
          </p:cNvSpPr>
          <p:nvPr>
            <p:ph idx="1"/>
          </p:nvPr>
        </p:nvSpPr>
        <p:spPr/>
        <p:txBody>
          <a:bodyPr>
            <a:normAutofit fontScale="84375" lnSpcReduction="10000"/>
          </a:bodyPr>
          <a:lstStyle/>
          <a:p>
            <a:r>
              <a:rPr lang="en-US" dirty="0" smtClean="0"/>
              <a:t>Is there a generic application architecture that can be used?</a:t>
            </a:r>
          </a:p>
          <a:p>
            <a:r>
              <a:rPr lang="en-US" dirty="0" smtClean="0"/>
              <a:t>How will the system be distributed?</a:t>
            </a:r>
          </a:p>
          <a:p>
            <a:r>
              <a:rPr lang="en-US" dirty="0" smtClean="0"/>
              <a:t>What architectural styles are appropriate?</a:t>
            </a:r>
          </a:p>
          <a:p>
            <a:r>
              <a:rPr lang="en-US" dirty="0" smtClean="0"/>
              <a:t>What approach will be used to structure the system?</a:t>
            </a:r>
          </a:p>
          <a:p>
            <a:r>
              <a:rPr lang="en-US" dirty="0" smtClean="0"/>
              <a:t>How will the system be decomposed into modules?</a:t>
            </a:r>
          </a:p>
          <a:p>
            <a:r>
              <a:rPr lang="en-US" dirty="0" smtClean="0"/>
              <a:t>What control strategy should be used?</a:t>
            </a:r>
          </a:p>
          <a:p>
            <a:r>
              <a:rPr lang="en-US" dirty="0" smtClean="0"/>
              <a:t>How will the architectural design be evaluated?</a:t>
            </a:r>
          </a:p>
          <a:p>
            <a:r>
              <a:rPr lang="en-US" dirty="0" smtClean="0"/>
              <a:t>How should the architecture be documented?</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Title 1"/>
          <p:cNvSpPr>
            <a:spLocks noGrp="1"/>
          </p:cNvSpPr>
          <p:nvPr>
            <p:ph type="title"/>
          </p:nvPr>
        </p:nvSpPr>
        <p:spPr/>
        <p:txBody>
          <a:bodyPr/>
          <a:lstStyle/>
          <a:p>
            <a:r>
              <a:rPr lang="en-US" dirty="0" smtClean="0"/>
              <a:t>Continue…..</a:t>
            </a:r>
            <a:endParaRPr lang="en-US" dirty="0"/>
          </a:p>
        </p:txBody>
      </p:sp>
      <p:sp>
        <p:nvSpPr>
          <p:cNvPr id="1048677" name="Content Placeholder 2"/>
          <p:cNvSpPr>
            <a:spLocks noGrp="1"/>
          </p:cNvSpPr>
          <p:nvPr>
            <p:ph idx="1"/>
          </p:nvPr>
        </p:nvSpPr>
        <p:spPr/>
        <p:txBody>
          <a:bodyPr>
            <a:normAutofit fontScale="93750" lnSpcReduction="20000"/>
          </a:bodyPr>
          <a:lstStyle/>
          <a:p>
            <a:pPr algn="just">
              <a:buNone/>
            </a:pPr>
            <a:r>
              <a:rPr lang="en-US" b="1" dirty="0" smtClean="0"/>
              <a:t>Why Is Architecture Important?</a:t>
            </a:r>
          </a:p>
          <a:p>
            <a:pPr algn="just"/>
            <a:r>
              <a:rPr lang="en-US" dirty="0" smtClean="0"/>
              <a:t>Software architecture provides a representation that facilitates communication among all stakeholders.</a:t>
            </a:r>
          </a:p>
          <a:p>
            <a:pPr algn="just"/>
            <a:r>
              <a:rPr lang="en-US" dirty="0" smtClean="0"/>
              <a:t>The architecture highlights early design decisions that will have a profound impact on all software engineering work that follows</a:t>
            </a:r>
          </a:p>
          <a:p>
            <a:pPr algn="just"/>
            <a:r>
              <a:rPr lang="en-US" dirty="0" smtClean="0"/>
              <a:t>Architecture “constitutes a relatively small, intellectually graspable model of how the system is structured and how its components work together”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Title 1"/>
          <p:cNvSpPr>
            <a:spLocks noGrp="1"/>
          </p:cNvSpPr>
          <p:nvPr>
            <p:ph type="title"/>
          </p:nvPr>
        </p:nvSpPr>
        <p:spPr/>
        <p:txBody>
          <a:bodyPr>
            <a:normAutofit fontScale="90000"/>
          </a:bodyPr>
          <a:lstStyle/>
          <a:p>
            <a:r>
              <a:rPr lang="en-US" b="1" dirty="0" smtClean="0"/>
              <a:t>Architectural styles for Software Design</a:t>
            </a:r>
            <a:r>
              <a:rPr lang="en-US" dirty="0" smtClean="0"/>
              <a:t/>
            </a:r>
            <a:br>
              <a:rPr lang="en-US" dirty="0" smtClean="0"/>
            </a:br>
            <a:endParaRPr lang="en-US" dirty="0"/>
          </a:p>
        </p:txBody>
      </p:sp>
      <p:sp>
        <p:nvSpPr>
          <p:cNvPr id="1048679" name="Content Placeholder 2"/>
          <p:cNvSpPr>
            <a:spLocks noGrp="1"/>
          </p:cNvSpPr>
          <p:nvPr>
            <p:ph idx="1"/>
          </p:nvPr>
        </p:nvSpPr>
        <p:spPr/>
        <p:txBody>
          <a:bodyPr>
            <a:normAutofit fontScale="93750" lnSpcReduction="10000"/>
          </a:bodyPr>
          <a:lstStyle/>
          <a:p>
            <a:pPr>
              <a:buNone/>
            </a:pPr>
            <a:r>
              <a:rPr lang="en-US" dirty="0" smtClean="0"/>
              <a:t>1. Data-centered architecture-There is a central data server which is accessed by clients</a:t>
            </a:r>
          </a:p>
          <a:p>
            <a:pPr>
              <a:buNone/>
            </a:pPr>
            <a:r>
              <a:rPr lang="en-US" dirty="0" smtClean="0"/>
              <a:t>2. Data-flow architecture-Data travels through a series of components</a:t>
            </a:r>
          </a:p>
          <a:p>
            <a:pPr>
              <a:buNone/>
            </a:pPr>
            <a:r>
              <a:rPr lang="en-US" dirty="0" smtClean="0"/>
              <a:t>3.Call and return architectures-Classical</a:t>
            </a:r>
          </a:p>
          <a:p>
            <a:pPr>
              <a:buNone/>
            </a:pPr>
            <a:r>
              <a:rPr lang="en-US" dirty="0" smtClean="0"/>
              <a:t>4. Object-oriented architectures-</a:t>
            </a:r>
            <a:r>
              <a:rPr lang="fr-FR" dirty="0" smtClean="0"/>
              <a:t>Modern style. Components </a:t>
            </a:r>
            <a:r>
              <a:rPr lang="fr-FR" dirty="0" err="1" smtClean="0"/>
              <a:t>pass</a:t>
            </a:r>
            <a:r>
              <a:rPr lang="fr-FR" dirty="0" smtClean="0"/>
              <a:t> messages!</a:t>
            </a:r>
            <a:endParaRPr lang="en-US" dirty="0" smtClean="0"/>
          </a:p>
          <a:p>
            <a:pPr>
              <a:buNone/>
            </a:pPr>
            <a:r>
              <a:rPr lang="en-US" dirty="0" smtClean="0"/>
              <a:t>5. Layered architectures-High-level to machine level</a:t>
            </a:r>
          </a:p>
          <a:p>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0" name="Title 1"/>
          <p:cNvSpPr>
            <a:spLocks noGrp="1"/>
          </p:cNvSpPr>
          <p:nvPr>
            <p:ph type="title"/>
          </p:nvPr>
        </p:nvSpPr>
        <p:spPr>
          <a:xfrm>
            <a:off x="457200" y="0"/>
            <a:ext cx="8229600" cy="1143000"/>
          </a:xfrm>
        </p:spPr>
        <p:txBody>
          <a:bodyPr/>
          <a:lstStyle/>
          <a:p>
            <a:r>
              <a:rPr lang="en-US" dirty="0" smtClean="0"/>
              <a:t>Data-centered architecture</a:t>
            </a:r>
            <a:endParaRPr lang="en-US" dirty="0"/>
          </a:p>
        </p:txBody>
      </p:sp>
      <p:sp>
        <p:nvSpPr>
          <p:cNvPr id="1048681" name="Content Placeholder 2"/>
          <p:cNvSpPr>
            <a:spLocks noGrp="1"/>
          </p:cNvSpPr>
          <p:nvPr>
            <p:ph idx="1"/>
          </p:nvPr>
        </p:nvSpPr>
        <p:spPr>
          <a:xfrm>
            <a:off x="457200" y="1066800"/>
            <a:ext cx="8229600" cy="5059363"/>
          </a:xfrm>
        </p:spPr>
        <p:txBody>
          <a:bodyPr>
            <a:normAutofit fontScale="84375" lnSpcReduction="20000"/>
          </a:bodyPr>
          <a:lstStyle/>
          <a:p>
            <a:pPr algn="just"/>
            <a:r>
              <a:rPr lang="en-US" dirty="0" smtClean="0"/>
              <a:t>In data-centered architecture, the data is centralized and accessed frequently by other components that update, add, delete, or otherwise modify data within the store. </a:t>
            </a:r>
          </a:p>
          <a:p>
            <a:pPr algn="just"/>
            <a:r>
              <a:rPr lang="en-US" dirty="0" smtClean="0"/>
              <a:t>Client software accesses a central repository</a:t>
            </a:r>
          </a:p>
          <a:p>
            <a:pPr algn="just"/>
            <a:r>
              <a:rPr lang="en-US" dirty="0" smtClean="0"/>
              <a:t>The main purpose of this style is to achieve </a:t>
            </a:r>
            <a:r>
              <a:rPr lang="en-US" dirty="0" err="1" smtClean="0"/>
              <a:t>integrability</a:t>
            </a:r>
            <a:r>
              <a:rPr lang="en-US" dirty="0" smtClean="0"/>
              <a:t> of data.  (existing components can be changed and new client components added to the architecture without concern about other clients)</a:t>
            </a:r>
          </a:p>
          <a:p>
            <a:pPr algn="just"/>
            <a:r>
              <a:rPr lang="en-US" dirty="0" smtClean="0"/>
              <a:t>The components access a shared data structure and are relatively independent, in that, they interact only through the data store.</a:t>
            </a:r>
          </a:p>
          <a:p>
            <a:pPr algn="just"/>
            <a:r>
              <a:rPr lang="en-US" dirty="0" smtClean="0"/>
              <a:t>Client components independently execute processes.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Title 1"/>
          <p:cNvSpPr>
            <a:spLocks noGrp="1"/>
          </p:cNvSpPr>
          <p:nvPr>
            <p:ph type="title"/>
          </p:nvPr>
        </p:nvSpPr>
        <p:spPr/>
        <p:txBody>
          <a:bodyPr/>
          <a:lstStyle/>
          <a:p>
            <a:r>
              <a:rPr lang="en-US" dirty="0" smtClean="0"/>
              <a:t>Data-centered architecture</a:t>
            </a:r>
            <a:endParaRPr lang="en-US" dirty="0"/>
          </a:p>
        </p:txBody>
      </p:sp>
      <p:pic>
        <p:nvPicPr>
          <p:cNvPr id="2097159" name="Picture 3"/>
          <p:cNvPicPr>
            <a:picLocks/>
          </p:cNvPicPr>
          <p:nvPr/>
        </p:nvPicPr>
        <p:blipFill>
          <a:blip r:embed="rId2"/>
          <a:srcRect l="24505" t="20455" r="10470" b="22159"/>
          <a:stretch>
            <a:fillRect/>
          </a:stretch>
        </p:blipFill>
        <p:spPr bwMode="auto">
          <a:xfrm>
            <a:off x="304800" y="1676400"/>
            <a:ext cx="7772400" cy="42672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Title 1"/>
          <p:cNvSpPr>
            <a:spLocks noGrp="1"/>
          </p:cNvSpPr>
          <p:nvPr>
            <p:ph type="title"/>
          </p:nvPr>
        </p:nvSpPr>
        <p:spPr/>
        <p:txBody>
          <a:bodyPr/>
          <a:lstStyle/>
          <a:p>
            <a:r>
              <a:rPr lang="en-US" dirty="0" smtClean="0"/>
              <a:t>DATAFLOW ARCHITECTURE</a:t>
            </a:r>
            <a:endParaRPr lang="en-US" dirty="0"/>
          </a:p>
        </p:txBody>
      </p:sp>
      <p:sp>
        <p:nvSpPr>
          <p:cNvPr id="1048684" name="Content Placeholder 2"/>
          <p:cNvSpPr>
            <a:spLocks noGrp="1"/>
          </p:cNvSpPr>
          <p:nvPr>
            <p:ph idx="1"/>
          </p:nvPr>
        </p:nvSpPr>
        <p:spPr/>
        <p:txBody>
          <a:bodyPr>
            <a:normAutofit fontScale="96875" lnSpcReduction="10000"/>
          </a:bodyPr>
          <a:lstStyle/>
          <a:p>
            <a:pPr algn="just"/>
            <a:r>
              <a:rPr lang="en-US" dirty="0" smtClean="0"/>
              <a:t>This architecture is applied when input data are to be transformed through a series of computational or manipulative components into output data.</a:t>
            </a:r>
          </a:p>
          <a:p>
            <a:pPr algn="just"/>
            <a:r>
              <a:rPr lang="en-US" dirty="0" smtClean="0"/>
              <a:t>Data flow architecture reduces development time and can move easily between design and implementation.</a:t>
            </a:r>
          </a:p>
          <a:p>
            <a:pPr algn="just"/>
            <a:r>
              <a:rPr lang="en-US" dirty="0" smtClean="0"/>
              <a:t>It has main objective is to achieve the qualities of reuse and modifiability.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p:txBody>
          <a:bodyPr/>
          <a:lstStyle/>
          <a:p>
            <a:r>
              <a:rPr lang="en-US" dirty="0" smtClean="0"/>
              <a:t>DATAFLOW ARCHITECTURE</a:t>
            </a:r>
            <a:endParaRPr lang="en-US" dirty="0"/>
          </a:p>
        </p:txBody>
      </p:sp>
      <p:pic>
        <p:nvPicPr>
          <p:cNvPr id="2097160" name="Picture 3"/>
          <p:cNvPicPr>
            <a:picLocks/>
          </p:cNvPicPr>
          <p:nvPr/>
        </p:nvPicPr>
        <p:blipFill>
          <a:blip r:embed="rId2"/>
          <a:srcRect l="21141" t="17045" r="10150" b="30966"/>
          <a:stretch>
            <a:fillRect/>
          </a:stretch>
        </p:blipFill>
        <p:spPr bwMode="auto">
          <a:xfrm>
            <a:off x="838200" y="1600200"/>
            <a:ext cx="7696199" cy="4495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US" dirty="0" smtClean="0"/>
              <a:t>Data Flow Architecture</a:t>
            </a:r>
            <a:endParaRPr lang="en-US" dirty="0"/>
          </a:p>
        </p:txBody>
      </p:sp>
      <p:sp>
        <p:nvSpPr>
          <p:cNvPr id="1048687" name="Content Placeholder 2"/>
          <p:cNvSpPr>
            <a:spLocks noGrp="1"/>
          </p:cNvSpPr>
          <p:nvPr>
            <p:ph idx="1"/>
          </p:nvPr>
        </p:nvSpPr>
        <p:spPr/>
        <p:txBody>
          <a:bodyPr>
            <a:normAutofit fontScale="93750" lnSpcReduction="20000"/>
          </a:bodyPr>
          <a:lstStyle/>
          <a:p>
            <a:pPr algn="just"/>
            <a:r>
              <a:rPr lang="en-US" dirty="0" smtClean="0"/>
              <a:t>A pipe-and-filter pattern has a set of components, called filters, connected by pipes that transmit data from one component to the next. </a:t>
            </a:r>
          </a:p>
          <a:p>
            <a:pPr algn="just"/>
            <a:r>
              <a:rPr lang="en-US" dirty="0" smtClean="0"/>
              <a:t>Each filter works independently of those components upstream and downstream, is designed to expect data input of a certain form, and produces data output (to the next filter) of a specified form. </a:t>
            </a:r>
          </a:p>
          <a:p>
            <a:pPr algn="just"/>
            <a:r>
              <a:rPr lang="en-US" dirty="0" smtClean="0"/>
              <a:t>However, the filter does not require knowledge of the workings of its neighboring filters</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p:txBody>
          <a:bodyPr/>
          <a:lstStyle/>
          <a:p>
            <a:r>
              <a:rPr lang="en-US" dirty="0" smtClean="0"/>
              <a:t>DATAFLOW ARCHITECTURE</a:t>
            </a:r>
            <a:endParaRPr lang="en-US" dirty="0"/>
          </a:p>
        </p:txBody>
      </p:sp>
      <p:sp>
        <p:nvSpPr>
          <p:cNvPr id="1048689" name="Content Placeholder 2"/>
          <p:cNvSpPr>
            <a:spLocks noGrp="1"/>
          </p:cNvSpPr>
          <p:nvPr>
            <p:ph idx="1"/>
          </p:nvPr>
        </p:nvSpPr>
        <p:spPr/>
        <p:txBody>
          <a:bodyPr>
            <a:normAutofit/>
          </a:bodyPr>
          <a:lstStyle/>
          <a:p>
            <a:pPr algn="just"/>
            <a:r>
              <a:rPr lang="en-US" dirty="0" smtClean="0"/>
              <a:t>Data-flow architecture is mainly used in the systems that accept some inputs and transform it into the desired outputs by applying a series of transformations.</a:t>
            </a:r>
          </a:p>
          <a:p>
            <a:pPr algn="just"/>
            <a:r>
              <a:rPr lang="en-US" dirty="0" smtClean="0"/>
              <a:t> Each component, known as </a:t>
            </a:r>
            <a:r>
              <a:rPr lang="en-US" b="1" dirty="0" smtClean="0"/>
              <a:t>filter, </a:t>
            </a:r>
            <a:r>
              <a:rPr lang="en-US" dirty="0" smtClean="0"/>
              <a:t>transforms the data and sends this transformed data to other filters for further processing using the connector, known as </a:t>
            </a:r>
            <a:r>
              <a:rPr lang="en-US" b="1" dirty="0" smtClean="0"/>
              <a:t>pipe</a:t>
            </a:r>
            <a:r>
              <a:rPr lang="en-US" dirty="0" smtClean="0"/>
              <a:t>. </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
          <p:cNvSpPr>
            <a:spLocks noGrp="1"/>
          </p:cNvSpPr>
          <p:nvPr>
            <p:ph type="title"/>
          </p:nvPr>
        </p:nvSpPr>
        <p:spPr>
          <a:xfrm>
            <a:off x="457200" y="304800"/>
            <a:ext cx="8229600" cy="1143000"/>
          </a:xfrm>
        </p:spPr>
        <p:txBody>
          <a:bodyPr/>
          <a:lstStyle/>
          <a:p>
            <a:r>
              <a:rPr lang="en-US" dirty="0" smtClean="0"/>
              <a:t>DATAFLOW ARCHITECTURE</a:t>
            </a:r>
            <a:endParaRPr lang="en-US" dirty="0"/>
          </a:p>
        </p:txBody>
      </p:sp>
      <p:sp>
        <p:nvSpPr>
          <p:cNvPr id="1048691" name="Content Placeholder 2"/>
          <p:cNvSpPr>
            <a:spLocks noGrp="1"/>
          </p:cNvSpPr>
          <p:nvPr>
            <p:ph idx="1"/>
          </p:nvPr>
        </p:nvSpPr>
        <p:spPr/>
        <p:txBody>
          <a:bodyPr/>
          <a:lstStyle/>
          <a:p>
            <a:pPr>
              <a:buNone/>
            </a:pPr>
            <a:r>
              <a:rPr lang="en-US" b="1" dirty="0" smtClean="0"/>
              <a:t>There are three types of execution sequences between modules:</a:t>
            </a:r>
            <a:endParaRPr lang="en-US" dirty="0" smtClean="0"/>
          </a:p>
          <a:p>
            <a:pPr>
              <a:buNone/>
            </a:pPr>
            <a:r>
              <a:rPr lang="en-US" dirty="0" smtClean="0"/>
              <a:t>    1. Batch Sequential</a:t>
            </a:r>
            <a:br>
              <a:rPr lang="en-US" dirty="0" smtClean="0"/>
            </a:br>
            <a:r>
              <a:rPr lang="en-US" dirty="0" smtClean="0"/>
              <a:t>2. Pipe and Filter</a:t>
            </a:r>
            <a:br>
              <a:rPr lang="en-US" dirty="0" smtClean="0"/>
            </a:br>
            <a:r>
              <a:rPr lang="en-US" dirty="0" smtClean="0"/>
              <a:t>3. Process Control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dirty="0" smtClean="0"/>
              <a:t>The Design Process</a:t>
            </a:r>
            <a:endParaRPr lang="en-US" dirty="0"/>
          </a:p>
        </p:txBody>
      </p:sp>
      <p:sp>
        <p:nvSpPr>
          <p:cNvPr id="1048609" name="Content Placeholder 2"/>
          <p:cNvSpPr>
            <a:spLocks noGrp="1"/>
          </p:cNvSpPr>
          <p:nvPr>
            <p:ph idx="1"/>
          </p:nvPr>
        </p:nvSpPr>
        <p:spPr/>
        <p:txBody>
          <a:bodyPr/>
          <a:lstStyle/>
          <a:p>
            <a:pPr algn="just"/>
            <a:r>
              <a:rPr lang="en-US" dirty="0" smtClean="0"/>
              <a:t>Software design is an iterative process through which requirements are translated into a “blueprint” for constructing the software.</a:t>
            </a:r>
          </a:p>
          <a:p>
            <a:pPr algn="just"/>
            <a:r>
              <a:rPr lang="en-US" dirty="0" smtClean="0"/>
              <a:t>High level of abstraction</a:t>
            </a:r>
          </a:p>
          <a:p>
            <a:pPr algn="just"/>
            <a:r>
              <a:rPr lang="en-US" dirty="0" smtClean="0"/>
              <a:t>As iteration occurs, subsequent refinement leads to design representation at much lower level</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lstStyle/>
          <a:p>
            <a:r>
              <a:rPr lang="en-US" dirty="0" smtClean="0"/>
              <a:t>BATCH SEQUENTIAL</a:t>
            </a:r>
            <a:endParaRPr lang="en-US" dirty="0"/>
          </a:p>
        </p:txBody>
      </p:sp>
      <p:sp>
        <p:nvSpPr>
          <p:cNvPr id="1048693" name="Content Placeholder 2"/>
          <p:cNvSpPr>
            <a:spLocks noGrp="1"/>
          </p:cNvSpPr>
          <p:nvPr>
            <p:ph idx="1"/>
          </p:nvPr>
        </p:nvSpPr>
        <p:spPr/>
        <p:txBody>
          <a:bodyPr/>
          <a:lstStyle/>
          <a:p>
            <a:r>
              <a:rPr lang="en-US" dirty="0" smtClean="0"/>
              <a:t>In Batch sequential, separate programs are executed in order and the data is passed as an aggregate from one program to the next.</a:t>
            </a:r>
          </a:p>
          <a:p>
            <a:r>
              <a:rPr lang="en-US" dirty="0" smtClean="0"/>
              <a:t>It is a classical data processing model.</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lstStyle/>
          <a:p>
            <a:r>
              <a:rPr lang="en-US" dirty="0" smtClean="0"/>
              <a:t>Pipe and Filter</a:t>
            </a:r>
            <a:endParaRPr lang="en-US" dirty="0"/>
          </a:p>
        </p:txBody>
      </p:sp>
      <p:sp>
        <p:nvSpPr>
          <p:cNvPr id="1048695" name="Content Placeholder 2"/>
          <p:cNvSpPr>
            <a:spLocks noGrp="1"/>
          </p:cNvSpPr>
          <p:nvPr>
            <p:ph idx="1"/>
          </p:nvPr>
        </p:nvSpPr>
        <p:spPr/>
        <p:txBody>
          <a:bodyPr>
            <a:normAutofit fontScale="96875" lnSpcReduction="20000"/>
          </a:bodyPr>
          <a:lstStyle/>
          <a:p>
            <a:r>
              <a:rPr lang="en-US" dirty="0" smtClean="0"/>
              <a:t>Pipe is a connector which passes the data from one filter to the next.</a:t>
            </a:r>
          </a:p>
          <a:p>
            <a:r>
              <a:rPr lang="en-US" dirty="0" smtClean="0"/>
              <a:t>Pipe is a directional stream of data implemented by a data buffer to store all data, until the next filter has time to process it.</a:t>
            </a:r>
          </a:p>
          <a:p>
            <a:r>
              <a:rPr lang="en-US" dirty="0" smtClean="0"/>
              <a:t>It transfers the data from one data source to one data sink.</a:t>
            </a:r>
          </a:p>
          <a:p>
            <a:r>
              <a:rPr lang="en-US" dirty="0" smtClean="0"/>
              <a:t>Pipes are the stateless data stream.</a:t>
            </a:r>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dirty="0" smtClean="0"/>
              <a:t>Process Control</a:t>
            </a:r>
            <a:endParaRPr lang="en-US" dirty="0"/>
          </a:p>
        </p:txBody>
      </p:sp>
      <p:sp>
        <p:nvSpPr>
          <p:cNvPr id="1048697" name="Content Placeholder 2"/>
          <p:cNvSpPr>
            <a:spLocks noGrp="1"/>
          </p:cNvSpPr>
          <p:nvPr>
            <p:ph idx="1"/>
          </p:nvPr>
        </p:nvSpPr>
        <p:spPr/>
        <p:txBody>
          <a:bodyPr>
            <a:normAutofit fontScale="96875" lnSpcReduction="10000"/>
          </a:bodyPr>
          <a:lstStyle/>
          <a:p>
            <a:pPr algn="just"/>
            <a:r>
              <a:rPr lang="en-US" dirty="0" smtClean="0"/>
              <a:t>Process Control Architecture is a type of </a:t>
            </a:r>
            <a:r>
              <a:rPr lang="en-US" b="1" dirty="0" smtClean="0"/>
              <a:t>Data Flow Architecture</a:t>
            </a:r>
            <a:r>
              <a:rPr lang="en-US" dirty="0" smtClean="0"/>
              <a:t>, where data is neither batch sequential nor pipe stream.</a:t>
            </a:r>
          </a:p>
          <a:p>
            <a:pPr algn="just"/>
            <a:r>
              <a:rPr lang="en-US" dirty="0" smtClean="0"/>
              <a:t>In process control architecture, the flow of data comes from a set of variables which controls the execution of process.</a:t>
            </a:r>
          </a:p>
          <a:p>
            <a:pPr algn="just"/>
            <a:r>
              <a:rPr lang="en-US" b="1" dirty="0" smtClean="0"/>
              <a:t>Example</a:t>
            </a:r>
          </a:p>
          <a:p>
            <a:pPr algn="just">
              <a:buNone/>
            </a:pPr>
            <a:r>
              <a:rPr lang="en-US" dirty="0" smtClean="0"/>
              <a:t>	car-cruise control and building temperature control system.</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dirty="0" smtClean="0"/>
              <a:t>Call and return architectures</a:t>
            </a:r>
            <a:endParaRPr lang="en-US" dirty="0"/>
          </a:p>
        </p:txBody>
      </p:sp>
      <p:sp>
        <p:nvSpPr>
          <p:cNvPr id="1048699" name="Content Placeholder 2"/>
          <p:cNvSpPr>
            <a:spLocks noGrp="1"/>
          </p:cNvSpPr>
          <p:nvPr>
            <p:ph idx="1"/>
          </p:nvPr>
        </p:nvSpPr>
        <p:spPr/>
        <p:txBody>
          <a:bodyPr>
            <a:normAutofit fontScale="89286" lnSpcReduction="20000"/>
          </a:bodyPr>
          <a:lstStyle/>
          <a:p>
            <a:pPr algn="just"/>
            <a:r>
              <a:rPr lang="en-US" dirty="0" smtClean="0"/>
              <a:t>A call and return architecture enables software designers to achieve a program structure, which can be easily modified. This style consists of the following two </a:t>
            </a:r>
            <a:r>
              <a:rPr lang="en-US" dirty="0" err="1" smtClean="0"/>
              <a:t>substyles</a:t>
            </a:r>
            <a:r>
              <a:rPr lang="en-US" dirty="0" smtClean="0"/>
              <a:t>.</a:t>
            </a:r>
          </a:p>
          <a:p>
            <a:pPr algn="just"/>
            <a:r>
              <a:rPr lang="en-US" b="1" dirty="0" smtClean="0"/>
              <a:t>Main program/subprogram architecture</a:t>
            </a:r>
          </a:p>
          <a:p>
            <a:pPr lvl="1" algn="just"/>
            <a:r>
              <a:rPr lang="en-US" dirty="0" smtClean="0"/>
              <a:t>This classic program structure decomposes function into a control hierarchy where a “main” program invokes a number of program components, which in turn may invoke still other components</a:t>
            </a:r>
            <a:endParaRPr lang="en-US" b="1" dirty="0" smtClean="0"/>
          </a:p>
          <a:p>
            <a:pPr algn="just"/>
            <a:r>
              <a:rPr lang="en-US" b="1" dirty="0" smtClean="0"/>
              <a:t>Remote procedure call architecture</a:t>
            </a:r>
          </a:p>
          <a:p>
            <a:pPr lvl="1" algn="just"/>
            <a:r>
              <a:rPr lang="en-US" dirty="0" smtClean="0"/>
              <a:t>The components of a main program/ subprogram architecture are distributed across multiple computers on a network.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dirty="0" smtClean="0"/>
              <a:t>Call and return architectures</a:t>
            </a:r>
            <a:endParaRPr lang="en-US" dirty="0"/>
          </a:p>
        </p:txBody>
      </p:sp>
      <p:pic>
        <p:nvPicPr>
          <p:cNvPr id="2097161" name="Picture 3"/>
          <p:cNvPicPr>
            <a:picLocks/>
          </p:cNvPicPr>
          <p:nvPr/>
        </p:nvPicPr>
        <p:blipFill>
          <a:blip r:embed="rId2"/>
          <a:srcRect l="21955" t="18182" r="9669" b="19318"/>
          <a:stretch>
            <a:fillRect/>
          </a:stretch>
        </p:blipFill>
        <p:spPr bwMode="auto">
          <a:xfrm>
            <a:off x="685800" y="1600200"/>
            <a:ext cx="7772400" cy="43434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p:txBody>
          <a:bodyPr/>
          <a:lstStyle/>
          <a:p>
            <a:r>
              <a:rPr lang="en-US" dirty="0" smtClean="0"/>
              <a:t>Call and return architectures</a:t>
            </a:r>
            <a:endParaRPr lang="en-US" dirty="0"/>
          </a:p>
        </p:txBody>
      </p:sp>
      <p:pic>
        <p:nvPicPr>
          <p:cNvPr id="2097162" name="Picture 2" descr="C:\Users\Administrator\Desktop\Callreturn.JPG"/>
          <p:cNvPicPr>
            <a:picLocks noGrp="1" noChangeAspect="1" noChangeArrowheads="1"/>
          </p:cNvPicPr>
          <p:nvPr>
            <p:ph idx="1"/>
          </p:nvPr>
        </p:nvPicPr>
        <p:blipFill>
          <a:blip r:embed="rId2"/>
          <a:srcRect/>
          <a:stretch>
            <a:fillRect/>
          </a:stretch>
        </p:blipFill>
        <p:spPr bwMode="auto">
          <a:xfrm>
            <a:off x="1185862" y="1620044"/>
            <a:ext cx="6772275" cy="44862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normAutofit fontScale="90000"/>
          </a:bodyPr>
          <a:lstStyle/>
          <a:p>
            <a:r>
              <a:rPr lang="en-US" dirty="0" smtClean="0"/>
              <a:t>Layered architectures</a:t>
            </a:r>
            <a:br>
              <a:rPr lang="en-US" dirty="0" smtClean="0"/>
            </a:br>
            <a:endParaRPr lang="en-US" dirty="0"/>
          </a:p>
        </p:txBody>
      </p:sp>
      <p:sp>
        <p:nvSpPr>
          <p:cNvPr id="1048703" name="Content Placeholder 2"/>
          <p:cNvSpPr>
            <a:spLocks noGrp="1"/>
          </p:cNvSpPr>
          <p:nvPr>
            <p:ph idx="1"/>
          </p:nvPr>
        </p:nvSpPr>
        <p:spPr/>
        <p:txBody>
          <a:bodyPr>
            <a:normAutofit fontScale="87500" lnSpcReduction="20000"/>
          </a:bodyPr>
          <a:lstStyle/>
          <a:p>
            <a:pPr algn="just"/>
            <a:r>
              <a:rPr lang="en-US" dirty="0" smtClean="0"/>
              <a:t>The different layers are defined in the architecture. </a:t>
            </a:r>
          </a:p>
          <a:p>
            <a:pPr algn="just"/>
            <a:r>
              <a:rPr lang="en-US" dirty="0" smtClean="0"/>
              <a:t>It consists of </a:t>
            </a:r>
            <a:r>
              <a:rPr lang="en-US" b="1" dirty="0" smtClean="0"/>
              <a:t>outer and inner layer.</a:t>
            </a:r>
          </a:p>
          <a:p>
            <a:pPr algn="just"/>
            <a:r>
              <a:rPr lang="en-US" dirty="0" smtClean="0"/>
              <a:t>The components of outer layer manage the user interface operations.</a:t>
            </a:r>
          </a:p>
          <a:p>
            <a:pPr algn="just"/>
            <a:r>
              <a:rPr lang="en-US" dirty="0" smtClean="0"/>
              <a:t>Components execute the operating system interfacing at the inner layer.</a:t>
            </a:r>
          </a:p>
          <a:p>
            <a:pPr algn="just"/>
            <a:r>
              <a:rPr lang="en-US" dirty="0" smtClean="0"/>
              <a:t>The inner layers are application layer, utility layer and the core layer.</a:t>
            </a:r>
          </a:p>
          <a:p>
            <a:pPr algn="just"/>
            <a:r>
              <a:rPr lang="en-US" dirty="0" smtClean="0"/>
              <a:t>In many cases, It is possible that more than one pattern is suitable and the alternate architectural style can be designed and evaluated.</a:t>
            </a:r>
          </a:p>
          <a:p>
            <a:pPr algn="just"/>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Title 1"/>
          <p:cNvSpPr>
            <a:spLocks noGrp="1"/>
          </p:cNvSpPr>
          <p:nvPr>
            <p:ph type="title"/>
          </p:nvPr>
        </p:nvSpPr>
        <p:spPr/>
        <p:txBody>
          <a:bodyPr>
            <a:normAutofit fontScale="90000"/>
          </a:bodyPr>
          <a:lstStyle/>
          <a:p>
            <a:r>
              <a:rPr lang="en-US" dirty="0" smtClean="0"/>
              <a:t>Layered architectures</a:t>
            </a:r>
            <a:br>
              <a:rPr lang="en-US" dirty="0" smtClean="0"/>
            </a:br>
            <a:endParaRPr lang="en-US" dirty="0"/>
          </a:p>
        </p:txBody>
      </p:sp>
      <p:pic>
        <p:nvPicPr>
          <p:cNvPr id="2097163" name="Picture 3"/>
          <p:cNvPicPr>
            <a:picLocks/>
          </p:cNvPicPr>
          <p:nvPr/>
        </p:nvPicPr>
        <p:blipFill>
          <a:blip r:embed="rId2"/>
          <a:srcRect l="26426" t="16761" r="12393" b="24716"/>
          <a:stretch>
            <a:fillRect/>
          </a:stretch>
        </p:blipFill>
        <p:spPr bwMode="auto">
          <a:xfrm>
            <a:off x="990600" y="1295400"/>
            <a:ext cx="7086600" cy="48768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p:txBody>
          <a:bodyPr/>
          <a:lstStyle/>
          <a:p>
            <a:r>
              <a:rPr lang="en-US" b="1" dirty="0" smtClean="0"/>
              <a:t>USER INTERFACE DESIGN</a:t>
            </a:r>
            <a:endParaRPr lang="en-US" b="1" dirty="0"/>
          </a:p>
        </p:txBody>
      </p:sp>
      <p:sp>
        <p:nvSpPr>
          <p:cNvPr id="1048706" name="Content Placeholder 2"/>
          <p:cNvSpPr>
            <a:spLocks noGrp="1"/>
          </p:cNvSpPr>
          <p:nvPr>
            <p:ph idx="1"/>
          </p:nvPr>
        </p:nvSpPr>
        <p:spPr/>
        <p:txBody>
          <a:bodyPr/>
          <a:lstStyle/>
          <a:p>
            <a:r>
              <a:rPr lang="en-US" dirty="0" smtClean="0"/>
              <a:t>A </a:t>
            </a:r>
            <a:r>
              <a:rPr lang="en-US" b="1" dirty="0" smtClean="0"/>
              <a:t>user interface</a:t>
            </a:r>
            <a:r>
              <a:rPr lang="en-US" dirty="0" smtClean="0"/>
              <a:t> is the method by which the </a:t>
            </a:r>
            <a:r>
              <a:rPr lang="en-US" b="1" dirty="0" smtClean="0"/>
              <a:t>user</a:t>
            </a:r>
            <a:r>
              <a:rPr lang="en-US" dirty="0" smtClean="0"/>
              <a:t> and the computer exchange information and instructions. </a:t>
            </a:r>
          </a:p>
          <a:p>
            <a:r>
              <a:rPr lang="en-US" dirty="0" smtClean="0"/>
              <a:t>There are </a:t>
            </a:r>
            <a:r>
              <a:rPr lang="en-US" b="1" dirty="0" smtClean="0"/>
              <a:t>three main types</a:t>
            </a:r>
            <a:r>
              <a:rPr lang="en-US" dirty="0" smtClean="0"/>
              <a:t> - </a:t>
            </a:r>
          </a:p>
          <a:p>
            <a:pPr lvl="1"/>
            <a:r>
              <a:rPr lang="en-US" dirty="0" smtClean="0"/>
              <a:t>Command-line, </a:t>
            </a:r>
          </a:p>
          <a:p>
            <a:pPr lvl="1"/>
            <a:r>
              <a:rPr lang="en-US" dirty="0" smtClean="0"/>
              <a:t>Menu driven and </a:t>
            </a:r>
          </a:p>
          <a:p>
            <a:pPr lvl="1"/>
            <a:r>
              <a:rPr lang="en-US" dirty="0" smtClean="0"/>
              <a:t>Graphical </a:t>
            </a:r>
            <a:r>
              <a:rPr lang="en-US" b="1" dirty="0" smtClean="0"/>
              <a:t>user interface</a:t>
            </a:r>
            <a:r>
              <a:rPr lang="en-US" dirty="0" smtClean="0"/>
              <a:t> (GUI).</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p:txBody>
          <a:bodyPr/>
          <a:lstStyle/>
          <a:p>
            <a:r>
              <a:rPr lang="en-US" b="1" dirty="0" smtClean="0"/>
              <a:t>USER INTERFACE-</a:t>
            </a:r>
            <a:r>
              <a:rPr lang="en-US" b="1" dirty="0" err="1" smtClean="0"/>
              <a:t>Contin</a:t>
            </a:r>
            <a:r>
              <a:rPr lang="en-US" b="1" dirty="0" smtClean="0"/>
              <a:t>..</a:t>
            </a:r>
            <a:endParaRPr lang="en-US" dirty="0"/>
          </a:p>
        </p:txBody>
      </p:sp>
      <p:sp>
        <p:nvSpPr>
          <p:cNvPr id="1048708" name="Content Placeholder 2"/>
          <p:cNvSpPr>
            <a:spLocks noGrp="1"/>
          </p:cNvSpPr>
          <p:nvPr>
            <p:ph idx="1"/>
          </p:nvPr>
        </p:nvSpPr>
        <p:spPr/>
        <p:txBody>
          <a:bodyPr/>
          <a:lstStyle/>
          <a:p>
            <a:r>
              <a:rPr lang="en-US" b="1" i="1" dirty="0" smtClean="0"/>
              <a:t>Typical Design Errors</a:t>
            </a:r>
            <a:endParaRPr lang="en-US" b="1" dirty="0" smtClean="0"/>
          </a:p>
          <a:p>
            <a:pPr lvl="1"/>
            <a:r>
              <a:rPr lang="en-US" b="1" dirty="0" smtClean="0"/>
              <a:t>lack of consistency</a:t>
            </a:r>
          </a:p>
          <a:p>
            <a:pPr lvl="1"/>
            <a:r>
              <a:rPr lang="en-US" b="1" dirty="0" smtClean="0"/>
              <a:t>too much memorization</a:t>
            </a:r>
          </a:p>
          <a:p>
            <a:pPr lvl="1"/>
            <a:r>
              <a:rPr lang="en-US" b="1" dirty="0" smtClean="0"/>
              <a:t>no guidance / help</a:t>
            </a:r>
          </a:p>
          <a:p>
            <a:pPr lvl="1"/>
            <a:r>
              <a:rPr lang="en-US" b="1" dirty="0" smtClean="0"/>
              <a:t>no context sensitivity</a:t>
            </a:r>
          </a:p>
          <a:p>
            <a:pPr lvl="1"/>
            <a:r>
              <a:rPr lang="en-US" b="1" dirty="0" smtClean="0"/>
              <a:t>poor response</a:t>
            </a:r>
          </a:p>
          <a:p>
            <a:pPr lvl="1"/>
            <a:r>
              <a:rPr lang="en-US" b="1" dirty="0" smtClean="0"/>
              <a:t>Arcane/unfriendly</a:t>
            </a:r>
          </a:p>
          <a:p>
            <a:pPr lvl="1">
              <a:buNone/>
            </a:pPr>
            <a:endParaRPr lang="en-US"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p:txBody>
          <a:bodyPr/>
          <a:lstStyle/>
          <a:p>
            <a:r>
              <a:rPr lang="en-US" dirty="0" smtClean="0"/>
              <a:t>Design and Quality Goals –           </a:t>
            </a:r>
            <a:r>
              <a:rPr lang="en-US" sz="2000" dirty="0" smtClean="0"/>
              <a:t>Quality of s/w design assessed with series of technical reviews</a:t>
            </a:r>
            <a:endParaRPr lang="en-US" dirty="0"/>
          </a:p>
        </p:txBody>
      </p:sp>
      <p:sp>
        <p:nvSpPr>
          <p:cNvPr id="1048611" name="Content Placeholder 2"/>
          <p:cNvSpPr>
            <a:spLocks noGrp="1"/>
          </p:cNvSpPr>
          <p:nvPr>
            <p:ph idx="1"/>
          </p:nvPr>
        </p:nvSpPr>
        <p:spPr/>
        <p:txBody>
          <a:bodyPr>
            <a:normAutofit fontScale="87500" lnSpcReduction="20000"/>
          </a:bodyPr>
          <a:lstStyle/>
          <a:p>
            <a:pPr algn="just"/>
            <a:r>
              <a:rPr lang="en-US" dirty="0" smtClean="0">
                <a:solidFill>
                  <a:srgbClr val="9B0000"/>
                </a:solidFill>
                <a:latin typeface="Helvetica"/>
              </a:rPr>
              <a:t>The design must implement all of the explicit requirements </a:t>
            </a:r>
            <a:r>
              <a:rPr lang="en-US" dirty="0" smtClean="0">
                <a:solidFill>
                  <a:srgbClr val="000000"/>
                </a:solidFill>
                <a:latin typeface="Helvetica"/>
              </a:rPr>
              <a:t>contained in the analysis model, and it must accommodate all of the implicit requirements desired by the customer.!</a:t>
            </a:r>
          </a:p>
          <a:p>
            <a:pPr algn="just"/>
            <a:r>
              <a:rPr lang="en-US" dirty="0" smtClean="0">
                <a:solidFill>
                  <a:srgbClr val="9B0000"/>
                </a:solidFill>
                <a:latin typeface="Helvetica"/>
              </a:rPr>
              <a:t>The design must be a readable, understandable guide </a:t>
            </a:r>
            <a:r>
              <a:rPr lang="en-US" dirty="0" smtClean="0">
                <a:solidFill>
                  <a:srgbClr val="000000"/>
                </a:solidFill>
                <a:latin typeface="Helvetica"/>
              </a:rPr>
              <a:t>for those who generate code and for those who test and subsequently support the software.!</a:t>
            </a:r>
          </a:p>
          <a:p>
            <a:pPr algn="just"/>
            <a:r>
              <a:rPr lang="en-US" dirty="0" smtClean="0">
                <a:solidFill>
                  <a:srgbClr val="9B0000"/>
                </a:solidFill>
                <a:latin typeface="Helvetica"/>
              </a:rPr>
              <a:t>The design should provide a complete picture of the software</a:t>
            </a:r>
            <a:r>
              <a:rPr lang="en-US" dirty="0" smtClean="0">
                <a:solidFill>
                  <a:srgbClr val="000000"/>
                </a:solidFill>
                <a:latin typeface="Helvetica"/>
              </a:rPr>
              <a:t>, addressing the data, functional, and behavioral domains from an implementation perspective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normAutofit fontScale="90000"/>
          </a:bodyPr>
          <a:lstStyle/>
          <a:p>
            <a:r>
              <a:rPr lang="en-US" dirty="0" smtClean="0"/>
              <a:t>Golden rules of User Interface Design</a:t>
            </a:r>
            <a:endParaRPr lang="en-US" dirty="0"/>
          </a:p>
        </p:txBody>
      </p:sp>
      <p:sp>
        <p:nvSpPr>
          <p:cNvPr id="1048710" name="Content Placeholder 2"/>
          <p:cNvSpPr>
            <a:spLocks noGrp="1"/>
          </p:cNvSpPr>
          <p:nvPr>
            <p:ph idx="1"/>
          </p:nvPr>
        </p:nvSpPr>
        <p:spPr/>
        <p:txBody>
          <a:bodyPr/>
          <a:lstStyle/>
          <a:p>
            <a:pPr>
              <a:buNone/>
            </a:pPr>
            <a:r>
              <a:rPr lang="en-US" dirty="0" smtClean="0"/>
              <a:t>1. Place the user in control.</a:t>
            </a:r>
          </a:p>
          <a:p>
            <a:pPr>
              <a:buNone/>
            </a:pPr>
            <a:r>
              <a:rPr lang="en-US" dirty="0" smtClean="0"/>
              <a:t> 2. Reduce the user’s memory load.</a:t>
            </a:r>
          </a:p>
          <a:p>
            <a:pPr>
              <a:buNone/>
            </a:pPr>
            <a:r>
              <a:rPr lang="en-US" dirty="0" smtClean="0"/>
              <a:t> 3. Make the interface consistent.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Content Placeholder 2"/>
          <p:cNvSpPr>
            <a:spLocks noGrp="1"/>
          </p:cNvSpPr>
          <p:nvPr>
            <p:ph idx="1"/>
          </p:nvPr>
        </p:nvSpPr>
        <p:spPr>
          <a:xfrm>
            <a:off x="457200" y="228600"/>
            <a:ext cx="8229600" cy="6477000"/>
          </a:xfrm>
        </p:spPr>
        <p:txBody>
          <a:bodyPr>
            <a:noAutofit/>
          </a:bodyPr>
          <a:lstStyle/>
          <a:p>
            <a:pPr lvl="1"/>
            <a:r>
              <a:rPr lang="en-US" sz="1900" b="1" dirty="0" smtClean="0"/>
              <a:t>Place the user in control</a:t>
            </a:r>
          </a:p>
          <a:p>
            <a:r>
              <a:rPr lang="en-US" sz="2000" dirty="0" smtClean="0"/>
              <a:t>Define interaction modes in a way that does not force a user into unnecessary or undesired actions. </a:t>
            </a:r>
            <a:r>
              <a:rPr lang="en-US" sz="2000" i="1" dirty="0" smtClean="0"/>
              <a:t>(</a:t>
            </a:r>
            <a:r>
              <a:rPr lang="en-US" sz="2000" i="1" dirty="0" err="1" smtClean="0"/>
              <a:t>Eg</a:t>
            </a:r>
            <a:r>
              <a:rPr lang="en-US" sz="2000" i="1" dirty="0" smtClean="0"/>
              <a:t>. spell checking mode in word, no need to force user to remain in same mode, user may do some edit)</a:t>
            </a:r>
          </a:p>
          <a:p>
            <a:r>
              <a:rPr lang="en-US" sz="2000" dirty="0" smtClean="0"/>
              <a:t>Provide for flexible interaction </a:t>
            </a:r>
            <a:r>
              <a:rPr lang="en-US" sz="2000" i="1" dirty="0" smtClean="0"/>
              <a:t>(Difference interface options or choices </a:t>
            </a:r>
            <a:r>
              <a:rPr lang="en-US" sz="2000" i="1" dirty="0" err="1" smtClean="0"/>
              <a:t>eg</a:t>
            </a:r>
            <a:r>
              <a:rPr lang="en-US" sz="2000" i="1" dirty="0" smtClean="0"/>
              <a:t>. By using keyboard it is Difficult to draw a different shape, so need other options)</a:t>
            </a:r>
          </a:p>
          <a:p>
            <a:r>
              <a:rPr lang="en-US" sz="2000" dirty="0" smtClean="0"/>
              <a:t>Allow user interaction to be interruptible and undoable </a:t>
            </a:r>
            <a:r>
              <a:rPr lang="en-US" sz="2000" i="1" dirty="0" smtClean="0"/>
              <a:t>(user allowed to interrupt and undo) </a:t>
            </a:r>
          </a:p>
          <a:p>
            <a:r>
              <a:rPr lang="en-US" sz="2000" dirty="0" smtClean="0"/>
              <a:t>Streamline interaction as skill levels advance and allow the interaction to be customized </a:t>
            </a:r>
            <a:r>
              <a:rPr lang="en-US" sz="2000" i="1" dirty="0" smtClean="0"/>
              <a:t>(user can customize their own interface, no need to follow same sequence of interface)</a:t>
            </a:r>
          </a:p>
          <a:p>
            <a:r>
              <a:rPr lang="en-US" sz="2000" dirty="0" smtClean="0"/>
              <a:t>Hide technical internals from the casual user </a:t>
            </a:r>
          </a:p>
          <a:p>
            <a:r>
              <a:rPr lang="en-US" sz="2000" dirty="0" smtClean="0"/>
              <a:t>Design for direct interaction with objects that appear on the screen </a:t>
            </a:r>
            <a:r>
              <a:rPr lang="en-US" sz="2000" i="1" dirty="0" smtClean="0"/>
              <a:t>(Interface actions should make user to feel it is happing physically. </a:t>
            </a:r>
            <a:r>
              <a:rPr lang="en-US" sz="2000" i="1" dirty="0" err="1" smtClean="0"/>
              <a:t>Eg</a:t>
            </a:r>
            <a:r>
              <a:rPr lang="en-US" sz="2000" i="1" dirty="0" smtClean="0"/>
              <a:t>. User drag document into ‘trash’)</a:t>
            </a:r>
          </a:p>
          <a:p>
            <a:endParaRPr lang="en-US"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Content Placeholder 2"/>
          <p:cNvSpPr>
            <a:spLocks noGrp="1"/>
          </p:cNvSpPr>
          <p:nvPr>
            <p:ph idx="1"/>
          </p:nvPr>
        </p:nvSpPr>
        <p:spPr>
          <a:xfrm>
            <a:off x="0" y="228600"/>
            <a:ext cx="8534400" cy="6019800"/>
          </a:xfrm>
        </p:spPr>
        <p:txBody>
          <a:bodyPr>
            <a:normAutofit fontScale="92308" lnSpcReduction="10000"/>
          </a:bodyPr>
          <a:lstStyle/>
          <a:p>
            <a:pPr lvl="1"/>
            <a:r>
              <a:rPr lang="en-US" sz="2600" b="1" dirty="0" smtClean="0"/>
              <a:t>Reduce the user’s memory load</a:t>
            </a:r>
          </a:p>
          <a:p>
            <a:pPr lvl="2" algn="just"/>
            <a:r>
              <a:rPr lang="en-US" sz="2600" dirty="0" smtClean="0"/>
              <a:t>Reduce demand on short term memory - </a:t>
            </a:r>
            <a:r>
              <a:rPr lang="en-US" sz="2600" i="1" dirty="0" smtClean="0"/>
              <a:t>interface should be designed to reduce the requirement to remember past actions, inputs, and results</a:t>
            </a:r>
          </a:p>
          <a:p>
            <a:pPr lvl="2" algn="just"/>
            <a:r>
              <a:rPr lang="en-US" sz="2600" dirty="0" smtClean="0"/>
              <a:t>Establish meaningful defaults </a:t>
            </a:r>
            <a:r>
              <a:rPr lang="en-US" sz="2600" i="1" dirty="0" smtClean="0"/>
              <a:t>(Default setting should satisfy average peoples and reset option should also to be provided)</a:t>
            </a:r>
          </a:p>
          <a:p>
            <a:pPr lvl="2" algn="just"/>
            <a:r>
              <a:rPr lang="en-US" sz="2600" dirty="0" smtClean="0"/>
              <a:t>Define shortcuts that are intuitive </a:t>
            </a:r>
            <a:r>
              <a:rPr lang="en-US" sz="2600" i="1" dirty="0" smtClean="0"/>
              <a:t>(</a:t>
            </a:r>
            <a:r>
              <a:rPr lang="en-US" sz="2600" i="1" dirty="0" err="1" smtClean="0"/>
              <a:t>ctrl+p</a:t>
            </a:r>
            <a:r>
              <a:rPr lang="en-US" sz="2600" i="1" dirty="0" smtClean="0"/>
              <a:t> – Print, </a:t>
            </a:r>
            <a:r>
              <a:rPr lang="en-US" sz="2600" i="1" dirty="0" err="1" smtClean="0"/>
              <a:t>ctrl+s</a:t>
            </a:r>
            <a:r>
              <a:rPr lang="en-US" sz="2600" i="1" dirty="0" smtClean="0"/>
              <a:t> – Save) - easy to remember (e.g., first letter of the task to be invoked).</a:t>
            </a:r>
          </a:p>
          <a:p>
            <a:pPr lvl="2" algn="just"/>
            <a:r>
              <a:rPr lang="en-US" sz="2600" dirty="0" smtClean="0"/>
              <a:t>The visual layout of the interface should be based on a real-world metaphor. </a:t>
            </a:r>
            <a:r>
              <a:rPr lang="en-US" sz="2600" i="1" dirty="0" smtClean="0"/>
              <a:t>(a bill payment system should use a checkbook and check register metaphor to guide the user through the bill paying process.)</a:t>
            </a:r>
          </a:p>
          <a:p>
            <a:pPr lvl="2" algn="just"/>
            <a:r>
              <a:rPr lang="en-US" sz="2600" dirty="0" smtClean="0"/>
              <a:t>Disclose information in a progressive fashion. </a:t>
            </a:r>
            <a:r>
              <a:rPr lang="en-US" sz="2600" i="1" dirty="0" smtClean="0"/>
              <a:t>(interface should be organized hierarchically)</a:t>
            </a:r>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Content Placeholder 2"/>
          <p:cNvSpPr>
            <a:spLocks noGrp="1"/>
          </p:cNvSpPr>
          <p:nvPr>
            <p:ph idx="1"/>
          </p:nvPr>
        </p:nvSpPr>
        <p:spPr>
          <a:xfrm>
            <a:off x="0" y="457200"/>
            <a:ext cx="8610600" cy="6096000"/>
          </a:xfrm>
        </p:spPr>
        <p:txBody>
          <a:bodyPr>
            <a:normAutofit/>
          </a:bodyPr>
          <a:lstStyle/>
          <a:p>
            <a:pPr lvl="1" algn="just"/>
            <a:r>
              <a:rPr lang="en-US" sz="2000" b="1" dirty="0" smtClean="0"/>
              <a:t>Make the interface consistent</a:t>
            </a:r>
          </a:p>
          <a:p>
            <a:pPr lvl="2" algn="just"/>
            <a:r>
              <a:rPr lang="en-US" sz="2200" dirty="0" smtClean="0"/>
              <a:t>Allow the user to put the current task into a meaningful context </a:t>
            </a:r>
            <a:r>
              <a:rPr lang="en-US" sz="2200" i="1" dirty="0" smtClean="0"/>
              <a:t>(It is important to provide indicators (e.g., window titles, graphical icons, consistent color coding) that enable the user to know the context of the work at hand)</a:t>
            </a:r>
          </a:p>
          <a:p>
            <a:pPr lvl="2" algn="just"/>
            <a:r>
              <a:rPr lang="en-US" sz="2200" dirty="0" smtClean="0"/>
              <a:t>Maintain consistency across a family of applications </a:t>
            </a:r>
            <a:r>
              <a:rPr lang="en-US" sz="2200" i="1" dirty="0" smtClean="0"/>
              <a:t>(A family of applications (i.e., a product line) should implement the same design rules so that consistency is maintained for all interaction) </a:t>
            </a:r>
          </a:p>
          <a:p>
            <a:pPr lvl="2" algn="just"/>
            <a:r>
              <a:rPr lang="en-US" sz="2200" dirty="0" smtClean="0"/>
              <a:t>If past interactive models have created user expectations, do not make changes unless there is a compelling reason to do so Once a particular interactive sequence has become a de facto standard </a:t>
            </a:r>
            <a:r>
              <a:rPr lang="en-US" sz="2200" i="1" dirty="0" smtClean="0"/>
              <a:t>(e.g., the use of alt-S to save a </a:t>
            </a:r>
            <a:r>
              <a:rPr lang="en-US" sz="2200" i="1" dirty="0" err="1" smtClean="0"/>
              <a:t>fi</a:t>
            </a:r>
            <a:r>
              <a:rPr lang="en-US" sz="2200" i="1" dirty="0" smtClean="0"/>
              <a:t> le), the user expects this in every application encountered. A change (e.g., using alt-S to invoke scaling) will cause confusion.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1"/>
          <p:cNvSpPr>
            <a:spLocks noGrp="1"/>
          </p:cNvSpPr>
          <p:nvPr>
            <p:ph type="title"/>
          </p:nvPr>
        </p:nvSpPr>
        <p:spPr/>
        <p:txBody>
          <a:bodyPr/>
          <a:lstStyle/>
          <a:p>
            <a:r>
              <a:rPr lang="en-US" dirty="0" smtClean="0"/>
              <a:t>User Interface Design Models</a:t>
            </a:r>
            <a:endParaRPr lang="en-US" dirty="0"/>
          </a:p>
        </p:txBody>
      </p:sp>
      <p:sp>
        <p:nvSpPr>
          <p:cNvPr id="1048715" name="Content Placeholder 2"/>
          <p:cNvSpPr>
            <a:spLocks noGrp="1"/>
          </p:cNvSpPr>
          <p:nvPr>
            <p:ph idx="1"/>
          </p:nvPr>
        </p:nvSpPr>
        <p:spPr/>
        <p:txBody>
          <a:bodyPr>
            <a:normAutofit fontScale="90625" lnSpcReduction="10000"/>
          </a:bodyPr>
          <a:lstStyle/>
          <a:p>
            <a:r>
              <a:rPr lang="en-US" dirty="0" smtClean="0"/>
              <a:t>User model — a profile of all end users of the system</a:t>
            </a:r>
          </a:p>
          <a:p>
            <a:r>
              <a:rPr lang="en-US" dirty="0" smtClean="0"/>
              <a:t>Design model — a design realization of the user model</a:t>
            </a:r>
          </a:p>
          <a:p>
            <a:r>
              <a:rPr lang="en-US" dirty="0" smtClean="0"/>
              <a:t>Mental model (system perception) — is the image of the system that end users carry in their heads</a:t>
            </a:r>
          </a:p>
          <a:p>
            <a:r>
              <a:rPr lang="en-US" dirty="0" smtClean="0"/>
              <a:t>Implementation model — the interface “look and feel” coupled with supporting information that describe interface syntax and semantics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itle 1"/>
          <p:cNvSpPr>
            <a:spLocks noGrp="1"/>
          </p:cNvSpPr>
          <p:nvPr>
            <p:ph type="title"/>
          </p:nvPr>
        </p:nvSpPr>
        <p:spPr/>
        <p:txBody>
          <a:bodyPr/>
          <a:lstStyle/>
          <a:p>
            <a:r>
              <a:rPr lang="en-US" dirty="0" smtClean="0"/>
              <a:t>User Model</a:t>
            </a:r>
            <a:endParaRPr lang="en-US" dirty="0"/>
          </a:p>
        </p:txBody>
      </p:sp>
      <p:sp>
        <p:nvSpPr>
          <p:cNvPr id="1048717" name="Content Placeholder 2"/>
          <p:cNvSpPr>
            <a:spLocks noGrp="1"/>
          </p:cNvSpPr>
          <p:nvPr>
            <p:ph idx="1"/>
          </p:nvPr>
        </p:nvSpPr>
        <p:spPr/>
        <p:txBody>
          <a:bodyPr>
            <a:normAutofit fontScale="96875" lnSpcReduction="10000"/>
          </a:bodyPr>
          <a:lstStyle/>
          <a:p>
            <a:pPr algn="just"/>
            <a:r>
              <a:rPr lang="en-US" dirty="0" smtClean="0"/>
              <a:t>To build an effective user interface, “all design should begin with an understanding of the intended users, including profiles of their age, gender, physical abilities, education, cultural or ethnic background, motivation, goals and personality”.</a:t>
            </a:r>
          </a:p>
          <a:p>
            <a:pPr algn="just"/>
            <a:r>
              <a:rPr lang="en-US" dirty="0" smtClean="0"/>
              <a:t>In addition, users can be categorized as novices, knowledgeable, intermittent users, or knowledgeable frequent users.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8" name="Title 1"/>
          <p:cNvSpPr>
            <a:spLocks noGrp="1"/>
          </p:cNvSpPr>
          <p:nvPr>
            <p:ph type="title"/>
          </p:nvPr>
        </p:nvSpPr>
        <p:spPr/>
        <p:txBody>
          <a:bodyPr/>
          <a:lstStyle/>
          <a:p>
            <a:r>
              <a:rPr lang="en-US" dirty="0" smtClean="0"/>
              <a:t>Mental Model</a:t>
            </a:r>
            <a:endParaRPr lang="en-US" dirty="0"/>
          </a:p>
        </p:txBody>
      </p:sp>
      <p:sp>
        <p:nvSpPr>
          <p:cNvPr id="1048719" name="Content Placeholder 2"/>
          <p:cNvSpPr>
            <a:spLocks noGrp="1"/>
          </p:cNvSpPr>
          <p:nvPr>
            <p:ph idx="1"/>
          </p:nvPr>
        </p:nvSpPr>
        <p:spPr/>
        <p:txBody>
          <a:bodyPr>
            <a:normAutofit fontScale="78125" lnSpcReduction="20000"/>
          </a:bodyPr>
          <a:lstStyle/>
          <a:p>
            <a:pPr algn="just"/>
            <a:r>
              <a:rPr lang="en-US" dirty="0" smtClean="0"/>
              <a:t>The user’s mental model (system perception) is the image of the system that end users carry in their heads.</a:t>
            </a:r>
          </a:p>
          <a:p>
            <a:pPr algn="just"/>
            <a:r>
              <a:rPr lang="en-US" dirty="0" smtClean="0"/>
              <a:t>For example, if the user of a mobile app that rates restaurants were asked to describe its operation, the system perception would guide the response.</a:t>
            </a:r>
          </a:p>
          <a:p>
            <a:pPr algn="just"/>
            <a:r>
              <a:rPr lang="en-US" dirty="0" smtClean="0"/>
              <a:t>The accuracy of the description will depend on the user’s profile (e.g., novices would provide a sketchy response at best) and overall familiarity with software in the application domain.</a:t>
            </a:r>
          </a:p>
          <a:p>
            <a:pPr algn="just"/>
            <a:r>
              <a:rPr lang="en-US" dirty="0" smtClean="0"/>
              <a:t> A user who understands restaurant rating apps fully but has worked with the specific app only a few times might actually be able to provide a more complete description of its function than the novice who has spent days trying to apply the app effectively. </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itle 1"/>
          <p:cNvSpPr>
            <a:spLocks noGrp="1"/>
          </p:cNvSpPr>
          <p:nvPr>
            <p:ph type="title"/>
          </p:nvPr>
        </p:nvSpPr>
        <p:spPr/>
        <p:txBody>
          <a:bodyPr/>
          <a:lstStyle/>
          <a:p>
            <a:r>
              <a:rPr lang="en-US" dirty="0" smtClean="0"/>
              <a:t>Implementation Model</a:t>
            </a:r>
            <a:endParaRPr lang="en-US" dirty="0"/>
          </a:p>
        </p:txBody>
      </p:sp>
      <p:sp>
        <p:nvSpPr>
          <p:cNvPr id="1048721" name="Content Placeholder 2"/>
          <p:cNvSpPr>
            <a:spLocks noGrp="1"/>
          </p:cNvSpPr>
          <p:nvPr>
            <p:ph idx="1"/>
          </p:nvPr>
        </p:nvSpPr>
        <p:spPr/>
        <p:txBody>
          <a:bodyPr>
            <a:normAutofit fontScale="93750" lnSpcReduction="10000"/>
          </a:bodyPr>
          <a:lstStyle/>
          <a:p>
            <a:pPr algn="just"/>
            <a:r>
              <a:rPr lang="en-US" dirty="0" smtClean="0"/>
              <a:t>The implementation model combines the outward manifestation of the computer-based system (the look and feel of the interface), coupled with all supporting information (books, manuals, videotapes, help </a:t>
            </a:r>
            <a:r>
              <a:rPr lang="en-US" dirty="0" err="1" smtClean="0"/>
              <a:t>fi</a:t>
            </a:r>
            <a:r>
              <a:rPr lang="en-US" dirty="0" smtClean="0"/>
              <a:t> les) that describes interface syntax and semantics.</a:t>
            </a:r>
          </a:p>
          <a:p>
            <a:pPr algn="just"/>
            <a:r>
              <a:rPr lang="en-US" dirty="0" smtClean="0"/>
              <a:t> When the implementation model and the user’s mental model are coincident, users generally feel comfortable with the software and use it effectively</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1"/>
          <p:cNvSpPr>
            <a:spLocks noGrp="1"/>
          </p:cNvSpPr>
          <p:nvPr>
            <p:ph type="title"/>
          </p:nvPr>
        </p:nvSpPr>
        <p:spPr/>
        <p:txBody>
          <a:bodyPr/>
          <a:lstStyle/>
          <a:p>
            <a:r>
              <a:rPr lang="en-US" dirty="0" smtClean="0"/>
              <a:t>User interface design process</a:t>
            </a:r>
            <a:endParaRPr lang="en-US" dirty="0"/>
          </a:p>
        </p:txBody>
      </p:sp>
      <p:pic>
        <p:nvPicPr>
          <p:cNvPr id="2097164" name="Content Placeholder 3"/>
          <p:cNvPicPr>
            <a:picLocks noGrp="1"/>
          </p:cNvPicPr>
          <p:nvPr>
            <p:ph idx="1"/>
          </p:nvPr>
        </p:nvPicPr>
        <p:blipFill>
          <a:blip r:embed="rId2"/>
          <a:srcRect l="22422" t="31250" r="12393" b="17898"/>
          <a:stretch>
            <a:fillRect/>
          </a:stretch>
        </p:blipFill>
        <p:spPr bwMode="auto">
          <a:xfrm>
            <a:off x="0" y="1371600"/>
            <a:ext cx="8839200" cy="4572000"/>
          </a:xfrm>
          <a:prstGeom prst="rect">
            <a:avLst/>
          </a:prstGeom>
          <a:noFill/>
          <a:ln w="9525">
            <a:noFill/>
            <a:miter lim="800000"/>
            <a:headEnd/>
            <a:tailEnd/>
          </a:ln>
        </p:spPr>
      </p:pic>
      <p:sp>
        <p:nvSpPr>
          <p:cNvPr id="1048723" name="TextBox 4"/>
          <p:cNvSpPr txBox="1"/>
          <p:nvPr/>
        </p:nvSpPr>
        <p:spPr>
          <a:xfrm>
            <a:off x="2895600" y="6019800"/>
            <a:ext cx="4373879" cy="358140"/>
          </a:xfrm>
          <a:prstGeom prst="rect">
            <a:avLst/>
          </a:prstGeom>
          <a:noFill/>
        </p:spPr>
        <p:txBody>
          <a:bodyPr wrap="none" rtlCol="0">
            <a:spAutoFit/>
          </a:bodyPr>
          <a:lstStyle/>
          <a:p>
            <a:pPr algn="ctr"/>
            <a:r>
              <a:rPr lang="en-US" b="1" dirty="0" smtClean="0"/>
              <a:t>Iterative Process – 4 framework activities</a:t>
            </a:r>
            <a:endParaRPr lang="en-US"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a:xfrm>
            <a:off x="457200" y="0"/>
            <a:ext cx="8229600" cy="1143000"/>
          </a:xfrm>
        </p:spPr>
        <p:txBody>
          <a:bodyPr/>
          <a:lstStyle/>
          <a:p>
            <a:r>
              <a:rPr lang="en-US" dirty="0" smtClean="0"/>
              <a:t>User interface design process</a:t>
            </a:r>
            <a:endParaRPr lang="en-US" dirty="0"/>
          </a:p>
        </p:txBody>
      </p:sp>
      <p:sp>
        <p:nvSpPr>
          <p:cNvPr id="1048725" name="Content Placeholder 2"/>
          <p:cNvSpPr>
            <a:spLocks noGrp="1"/>
          </p:cNvSpPr>
          <p:nvPr>
            <p:ph idx="1"/>
          </p:nvPr>
        </p:nvSpPr>
        <p:spPr>
          <a:xfrm>
            <a:off x="381000" y="1066800"/>
            <a:ext cx="8229600" cy="5135563"/>
          </a:xfrm>
        </p:spPr>
        <p:txBody>
          <a:bodyPr>
            <a:normAutofit fontScale="81250" lnSpcReduction="20000"/>
          </a:bodyPr>
          <a:lstStyle/>
          <a:p>
            <a:pPr algn="just">
              <a:buNone/>
            </a:pPr>
            <a:r>
              <a:rPr lang="en-US" dirty="0" smtClean="0"/>
              <a:t>(1) interface analysis and modeling, (2) interface design, (3) interface construction, and (4) interface validation</a:t>
            </a:r>
          </a:p>
          <a:p>
            <a:pPr algn="just">
              <a:buNone/>
            </a:pPr>
            <a:r>
              <a:rPr lang="en-US" b="1" dirty="0" smtClean="0"/>
              <a:t>Interface Analysis</a:t>
            </a:r>
          </a:p>
          <a:p>
            <a:pPr algn="just"/>
            <a:r>
              <a:rPr lang="en-US" b="1" dirty="0" smtClean="0"/>
              <a:t>Interface analysis </a:t>
            </a:r>
            <a:r>
              <a:rPr lang="en-US" dirty="0" smtClean="0"/>
              <a:t>focuses on the profile of the users who will interact with the system.</a:t>
            </a:r>
          </a:p>
          <a:p>
            <a:pPr algn="just"/>
            <a:r>
              <a:rPr lang="en-US" dirty="0" smtClean="0"/>
              <a:t>Once general requirements have been defined, a more detailed task analysis is conducted.</a:t>
            </a:r>
          </a:p>
          <a:p>
            <a:pPr algn="just"/>
            <a:r>
              <a:rPr lang="en-US" dirty="0" smtClean="0"/>
              <a:t> Those tasks that the user performs to accomplish the goals of the system are identified, described, and elaborated (over a number of iterative passes through the spiral)</a:t>
            </a:r>
          </a:p>
          <a:p>
            <a:pPr algn="just"/>
            <a:r>
              <a:rPr lang="en-US" dirty="0" smtClean="0"/>
              <a:t>Finally, analysis of the user environment focuses on the characteristics of the physical work environment (e.g., location, lighting, position constraints)</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p:txBody>
          <a:bodyPr/>
          <a:lstStyle/>
          <a:p>
            <a:r>
              <a:rPr lang="en-US" dirty="0" smtClean="0"/>
              <a:t>How to achieve the Quality?</a:t>
            </a:r>
            <a:endParaRPr lang="en-US" dirty="0"/>
          </a:p>
        </p:txBody>
      </p:sp>
      <p:sp>
        <p:nvSpPr>
          <p:cNvPr id="1048613" name="Content Placeholder 2"/>
          <p:cNvSpPr>
            <a:spLocks noGrp="1"/>
          </p:cNvSpPr>
          <p:nvPr>
            <p:ph idx="1"/>
          </p:nvPr>
        </p:nvSpPr>
        <p:spPr/>
        <p:txBody>
          <a:bodyPr>
            <a:normAutofit fontScale="95000" lnSpcReduction="10000"/>
          </a:bodyPr>
          <a:lstStyle/>
          <a:p>
            <a:r>
              <a:rPr lang="en-US" sz="2000" dirty="0" smtClean="0"/>
              <a:t>A design should exhibit an architecture that (1) has been created using recognizable architectural styles or patterns, (2) is composed of components that exhibit good design characteristics and (3) can be implemented in an evolutionary fashion!</a:t>
            </a:r>
          </a:p>
          <a:p>
            <a:r>
              <a:rPr lang="en-US" sz="2000" dirty="0" smtClean="0"/>
              <a:t>A design should be modular</a:t>
            </a:r>
          </a:p>
          <a:p>
            <a:r>
              <a:rPr lang="en-US" sz="2000" dirty="0" smtClean="0"/>
              <a:t>A design should contain distinct representations of data, architecture, interfaces and components</a:t>
            </a:r>
          </a:p>
          <a:p>
            <a:r>
              <a:rPr lang="en-US" sz="2000" dirty="0" smtClean="0"/>
              <a:t>A design should lead to data structures that are appropriate</a:t>
            </a:r>
          </a:p>
          <a:p>
            <a:r>
              <a:rPr lang="en-US" sz="2000" dirty="0" smtClean="0"/>
              <a:t>A design should lead to components that exhibit independent functional characteristics</a:t>
            </a:r>
          </a:p>
          <a:p>
            <a:r>
              <a:rPr lang="en-US" sz="2000" dirty="0" smtClean="0"/>
              <a:t>A design should lead to interfaces that reduce the complexity</a:t>
            </a:r>
          </a:p>
          <a:p>
            <a:r>
              <a:rPr lang="en-US" sz="2000" dirty="0" smtClean="0"/>
              <a:t>A design should be derived using a repeatable method</a:t>
            </a:r>
          </a:p>
          <a:p>
            <a:r>
              <a:rPr lang="en-US" sz="2000" dirty="0" smtClean="0"/>
              <a:t>A design should be represented using a notation that effectively communicates its meaning</a:t>
            </a:r>
            <a:endParaRPr lang="en-US" sz="20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r>
              <a:rPr lang="en-US" dirty="0" smtClean="0"/>
              <a:t>User interface design process</a:t>
            </a:r>
            <a:endParaRPr lang="en-US" dirty="0"/>
          </a:p>
        </p:txBody>
      </p:sp>
      <p:sp>
        <p:nvSpPr>
          <p:cNvPr id="1048727" name="Content Placeholder 2"/>
          <p:cNvSpPr>
            <a:spLocks noGrp="1"/>
          </p:cNvSpPr>
          <p:nvPr>
            <p:ph idx="1"/>
          </p:nvPr>
        </p:nvSpPr>
        <p:spPr/>
        <p:txBody>
          <a:bodyPr/>
          <a:lstStyle/>
          <a:p>
            <a:pPr algn="just"/>
            <a:r>
              <a:rPr lang="en-US" dirty="0" smtClean="0"/>
              <a:t>The goal of </a:t>
            </a:r>
            <a:r>
              <a:rPr lang="en-US" b="1" dirty="0" smtClean="0"/>
              <a:t>interface design </a:t>
            </a:r>
            <a:r>
              <a:rPr lang="en-US" dirty="0" smtClean="0"/>
              <a:t>is to define a set of interface objects and actions (and their screen representations) that enable a user to perform all defined tasks in a manner that meets every usability goal defined for the system</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r>
              <a:rPr lang="en-US" dirty="0" smtClean="0"/>
              <a:t>User interface design process</a:t>
            </a:r>
            <a:endParaRPr lang="en-US" dirty="0"/>
          </a:p>
        </p:txBody>
      </p:sp>
      <p:sp>
        <p:nvSpPr>
          <p:cNvPr id="1048729" name="Content Placeholder 2"/>
          <p:cNvSpPr>
            <a:spLocks noGrp="1"/>
          </p:cNvSpPr>
          <p:nvPr>
            <p:ph idx="1"/>
          </p:nvPr>
        </p:nvSpPr>
        <p:spPr/>
        <p:txBody>
          <a:bodyPr>
            <a:normAutofit fontScale="87500" lnSpcReduction="20000"/>
          </a:bodyPr>
          <a:lstStyle/>
          <a:p>
            <a:pPr algn="just"/>
            <a:r>
              <a:rPr lang="en-US" b="1" dirty="0" smtClean="0"/>
              <a:t>Interface construction </a:t>
            </a:r>
            <a:r>
              <a:rPr lang="en-US" dirty="0" smtClean="0"/>
              <a:t>normally begins with the creation of a prototype that enables usage scenarios to be evaluated. As the iterative design process continues, a user interface tool kit may be used to complete the construction of the interface. </a:t>
            </a:r>
          </a:p>
          <a:p>
            <a:pPr algn="just"/>
            <a:r>
              <a:rPr lang="en-US" b="1" dirty="0" smtClean="0"/>
              <a:t>Interface validation</a:t>
            </a:r>
            <a:r>
              <a:rPr lang="en-US" dirty="0" smtClean="0"/>
              <a:t> focuses on (1) the ability of the interface to implement every user task correctly, to accommodate all task variations, and to achieve all general user requirements; (2) the degree to which the interface is easy to use and easy to learn, and (3) the user’s acceptance of the interface as a useful tool in his or her work</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lang="en-US" dirty="0" smtClean="0"/>
              <a:t>Interface Design Steps</a:t>
            </a:r>
            <a:endParaRPr lang="en-US" dirty="0"/>
          </a:p>
        </p:txBody>
      </p:sp>
      <p:sp>
        <p:nvSpPr>
          <p:cNvPr id="1048731" name="Content Placeholder 2"/>
          <p:cNvSpPr>
            <a:spLocks noGrp="1"/>
          </p:cNvSpPr>
          <p:nvPr>
            <p:ph idx="1"/>
          </p:nvPr>
        </p:nvSpPr>
        <p:spPr/>
        <p:txBody>
          <a:bodyPr>
            <a:normAutofit fontScale="93750" lnSpcReduction="20000"/>
          </a:bodyPr>
          <a:lstStyle/>
          <a:p>
            <a:r>
              <a:rPr lang="en-US" dirty="0" smtClean="0"/>
              <a:t>Using information developed during interface analysis, define interface objects and actions(operations)</a:t>
            </a:r>
          </a:p>
          <a:p>
            <a:r>
              <a:rPr lang="en-US" dirty="0" smtClean="0"/>
              <a:t>Define events (user actions) that will cause the state of the user interface to change. Model this behavior</a:t>
            </a:r>
          </a:p>
          <a:p>
            <a:r>
              <a:rPr lang="en-US" dirty="0" smtClean="0"/>
              <a:t>Depict each interface state as it will actually look to the end-user</a:t>
            </a:r>
          </a:p>
          <a:p>
            <a:r>
              <a:rPr lang="en-US" dirty="0" smtClean="0"/>
              <a:t>Indicate how the user interprets the state of the system from information provided through the interface</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US" dirty="0" smtClean="0"/>
              <a:t>Design Issues</a:t>
            </a:r>
            <a:endParaRPr lang="en-US" dirty="0"/>
          </a:p>
        </p:txBody>
      </p:sp>
      <p:sp>
        <p:nvSpPr>
          <p:cNvPr id="1048733" name="Content Placeholder 2"/>
          <p:cNvSpPr>
            <a:spLocks noGrp="1"/>
          </p:cNvSpPr>
          <p:nvPr>
            <p:ph idx="1"/>
          </p:nvPr>
        </p:nvSpPr>
        <p:spPr/>
        <p:txBody>
          <a:bodyPr/>
          <a:lstStyle/>
          <a:p>
            <a:r>
              <a:rPr lang="en-US" dirty="0" smtClean="0"/>
              <a:t>Response time</a:t>
            </a:r>
          </a:p>
          <a:p>
            <a:r>
              <a:rPr lang="en-US" dirty="0" smtClean="0"/>
              <a:t> Help facilities</a:t>
            </a:r>
          </a:p>
          <a:p>
            <a:r>
              <a:rPr lang="en-US" dirty="0" smtClean="0"/>
              <a:t> Error handling</a:t>
            </a:r>
          </a:p>
          <a:p>
            <a:r>
              <a:rPr lang="en-US" dirty="0" smtClean="0"/>
              <a:t> Menu and command</a:t>
            </a:r>
          </a:p>
          <a:p>
            <a:r>
              <a:rPr lang="en-US" dirty="0" smtClean="0"/>
              <a:t>labeling</a:t>
            </a:r>
          </a:p>
          <a:p>
            <a:r>
              <a:rPr lang="en-US" dirty="0" smtClean="0"/>
              <a:t> Application accessibility</a:t>
            </a:r>
          </a:p>
          <a:p>
            <a:r>
              <a:rPr lang="en-US" dirty="0" smtClean="0"/>
              <a:t> Internationalization</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r>
              <a:rPr lang="en-US" dirty="0" smtClean="0"/>
              <a:t>Interface Design Principles</a:t>
            </a:r>
            <a:endParaRPr lang="en-US" dirty="0"/>
          </a:p>
        </p:txBody>
      </p:sp>
      <p:sp>
        <p:nvSpPr>
          <p:cNvPr id="1048735" name="Content Placeholder 2"/>
          <p:cNvSpPr>
            <a:spLocks noGrp="1"/>
          </p:cNvSpPr>
          <p:nvPr>
            <p:ph idx="1"/>
          </p:nvPr>
        </p:nvSpPr>
        <p:spPr>
          <a:xfrm>
            <a:off x="457200" y="1219200"/>
            <a:ext cx="8229600" cy="5334000"/>
          </a:xfrm>
        </p:spPr>
        <p:txBody>
          <a:bodyPr>
            <a:normAutofit fontScale="65625" lnSpcReduction="20000"/>
          </a:bodyPr>
          <a:lstStyle/>
          <a:p>
            <a:r>
              <a:rPr lang="en-US" dirty="0" smtClean="0"/>
              <a:t>Anticipation-anticipates the use’s next move</a:t>
            </a:r>
          </a:p>
          <a:p>
            <a:r>
              <a:rPr lang="en-US" dirty="0" smtClean="0"/>
              <a:t>Communication-communicate the status of any activity initiated by the user</a:t>
            </a:r>
          </a:p>
          <a:p>
            <a:r>
              <a:rPr lang="en-US" dirty="0" smtClean="0"/>
              <a:t>Consistency-The use of navigation controls, menus, icons</a:t>
            </a:r>
          </a:p>
          <a:p>
            <a:r>
              <a:rPr lang="en-US" dirty="0" smtClean="0"/>
              <a:t>Controlled autonomy-interface should facilitate user movement throughout</a:t>
            </a:r>
          </a:p>
          <a:p>
            <a:r>
              <a:rPr lang="en-US" dirty="0" smtClean="0"/>
              <a:t>Efficiency</a:t>
            </a:r>
          </a:p>
          <a:p>
            <a:r>
              <a:rPr lang="en-US" dirty="0" smtClean="0"/>
              <a:t>Focus-stay focused on the user task(s) at hand</a:t>
            </a:r>
          </a:p>
          <a:p>
            <a:r>
              <a:rPr lang="en-US" dirty="0" err="1" smtClean="0"/>
              <a:t>Fitt’s</a:t>
            </a:r>
            <a:r>
              <a:rPr lang="en-US" dirty="0" smtClean="0"/>
              <a:t> Law—“The time to acquire a target is a function of the distance to and size of the target.”</a:t>
            </a:r>
          </a:p>
          <a:p>
            <a:r>
              <a:rPr lang="en-US" dirty="0" smtClean="0"/>
              <a:t>Human interface objects-vast library of reusable human interface objects</a:t>
            </a:r>
          </a:p>
          <a:p>
            <a:r>
              <a:rPr lang="en-US" dirty="0" smtClean="0"/>
              <a:t>Latency reduction-use multi-tasking</a:t>
            </a:r>
          </a:p>
          <a:p>
            <a:r>
              <a:rPr lang="en-US" dirty="0" err="1" smtClean="0"/>
              <a:t>Learnability</a:t>
            </a:r>
            <a:r>
              <a:rPr lang="en-US" dirty="0" smtClean="0"/>
              <a:t>-minimize learning time, relearn</a:t>
            </a:r>
          </a:p>
          <a:p>
            <a:r>
              <a:rPr lang="en-US" dirty="0" smtClean="0"/>
              <a:t>Maintain work product integrity</a:t>
            </a:r>
          </a:p>
          <a:p>
            <a:r>
              <a:rPr lang="en-US" dirty="0" smtClean="0"/>
              <a:t>Readability</a:t>
            </a:r>
          </a:p>
          <a:p>
            <a:r>
              <a:rPr lang="en-US" dirty="0" smtClean="0"/>
              <a:t>Track state</a:t>
            </a:r>
          </a:p>
          <a:p>
            <a:r>
              <a:rPr lang="en-US" dirty="0" smtClean="0"/>
              <a:t>Visible navigation-illusion that users are in the same place</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r>
              <a:rPr lang="en-US" dirty="0" smtClean="0"/>
              <a:t>COMPONENT LEVEL DESIGN</a:t>
            </a:r>
            <a:endParaRPr lang="en-US" dirty="0"/>
          </a:p>
        </p:txBody>
      </p:sp>
      <p:sp>
        <p:nvSpPr>
          <p:cNvPr id="1048737" name="Content Placeholder 3"/>
          <p:cNvSpPr>
            <a:spLocks noGrp="1"/>
          </p:cNvSpPr>
          <p:nvPr>
            <p:ph idx="1"/>
          </p:nvPr>
        </p:nvSpPr>
        <p:spPr/>
        <p:txBody>
          <a:bodyPr/>
          <a:lstStyle/>
          <a:p>
            <a:pPr>
              <a:buNone/>
            </a:pPr>
            <a:r>
              <a:rPr lang="en-US" dirty="0" smtClean="0"/>
              <a:t>What is component?</a:t>
            </a:r>
          </a:p>
          <a:p>
            <a:r>
              <a:rPr lang="en-US" dirty="0" smtClean="0"/>
              <a:t>A component is a modular building block for computer software.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r>
              <a:rPr lang="en-US" dirty="0" smtClean="0"/>
              <a:t>COMPONENT LEVEL DESIGN</a:t>
            </a:r>
            <a:endParaRPr lang="en-US" dirty="0"/>
          </a:p>
        </p:txBody>
      </p:sp>
      <p:pic>
        <p:nvPicPr>
          <p:cNvPr id="2097165" name="Picture 2" descr="C:\Users\Administrator\Desktop\componenet.JPG"/>
          <p:cNvPicPr>
            <a:picLocks noGrp="1" noChangeAspect="1" noChangeArrowheads="1"/>
          </p:cNvPicPr>
          <p:nvPr>
            <p:ph idx="1"/>
          </p:nvPr>
        </p:nvPicPr>
        <p:blipFill>
          <a:blip r:embed="rId2"/>
          <a:srcRect/>
          <a:stretch>
            <a:fillRect/>
          </a:stretch>
        </p:blipFill>
        <p:spPr bwMode="auto">
          <a:xfrm>
            <a:off x="609600" y="1447800"/>
            <a:ext cx="8305800" cy="4953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9" name="Title 1"/>
          <p:cNvSpPr>
            <a:spLocks noGrp="1"/>
          </p:cNvSpPr>
          <p:nvPr>
            <p:ph type="title"/>
          </p:nvPr>
        </p:nvSpPr>
        <p:spPr>
          <a:xfrm>
            <a:off x="457200" y="0"/>
            <a:ext cx="8229600" cy="457200"/>
          </a:xfrm>
        </p:spPr>
        <p:txBody>
          <a:bodyPr>
            <a:normAutofit fontScale="90000"/>
          </a:bodyPr>
          <a:lstStyle/>
          <a:p>
            <a:r>
              <a:rPr lang="en-US" dirty="0" smtClean="0"/>
              <a:t>Designing Class based components </a:t>
            </a:r>
            <a:endParaRPr lang="en-US" dirty="0"/>
          </a:p>
        </p:txBody>
      </p:sp>
      <p:pic>
        <p:nvPicPr>
          <p:cNvPr id="2097166" name="Picture 3" descr="C:\Users\Administrator\Desktop\oo.JPG"/>
          <p:cNvPicPr>
            <a:picLocks noGrp="1" noChangeAspect="1" noChangeArrowheads="1"/>
          </p:cNvPicPr>
          <p:nvPr>
            <p:ph idx="1"/>
          </p:nvPr>
        </p:nvPicPr>
        <p:blipFill>
          <a:blip r:embed="rId2"/>
          <a:srcRect/>
          <a:stretch>
            <a:fillRect/>
          </a:stretch>
        </p:blipFill>
        <p:spPr bwMode="auto">
          <a:xfrm>
            <a:off x="914400" y="609600"/>
            <a:ext cx="7696200" cy="6096000"/>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457200" y="228600"/>
            <a:ext cx="8229600" cy="457200"/>
          </a:xfrm>
        </p:spPr>
        <p:txBody>
          <a:bodyPr>
            <a:normAutofit fontScale="90000"/>
          </a:bodyPr>
          <a:lstStyle/>
          <a:p>
            <a:r>
              <a:rPr lang="en-US" dirty="0" smtClean="0"/>
              <a:t>traditional Components</a:t>
            </a:r>
            <a:endParaRPr lang="en-US" dirty="0"/>
          </a:p>
        </p:txBody>
      </p:sp>
      <p:pic>
        <p:nvPicPr>
          <p:cNvPr id="2097152" name="Picture 3" descr="C:\Users\Administrator\Desktop\traf.JPG"/>
          <p:cNvPicPr>
            <a:picLocks noGrp="1" noChangeAspect="1" noChangeArrowheads="1"/>
          </p:cNvPicPr>
          <p:nvPr>
            <p:ph idx="1"/>
          </p:nvPr>
        </p:nvPicPr>
        <p:blipFill>
          <a:blip r:embed="rId2"/>
          <a:srcRect/>
          <a:stretch>
            <a:fillRect/>
          </a:stretch>
        </p:blipFill>
        <p:spPr bwMode="auto">
          <a:xfrm>
            <a:off x="533400" y="838200"/>
            <a:ext cx="8153400" cy="57912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lstStyle/>
          <a:p>
            <a:r>
              <a:rPr lang="en-US" dirty="0" smtClean="0"/>
              <a:t>TRADITIONAL COMPONENTS</a:t>
            </a:r>
            <a:endParaRPr lang="en-US" dirty="0"/>
          </a:p>
        </p:txBody>
      </p:sp>
      <p:sp>
        <p:nvSpPr>
          <p:cNvPr id="1048594" name="Content Placeholder 2"/>
          <p:cNvSpPr>
            <a:spLocks noGrp="1"/>
          </p:cNvSpPr>
          <p:nvPr>
            <p:ph idx="1"/>
          </p:nvPr>
        </p:nvSpPr>
        <p:spPr/>
        <p:txBody>
          <a:bodyPr>
            <a:normAutofit/>
          </a:bodyPr>
          <a:lstStyle/>
          <a:p>
            <a:r>
              <a:rPr lang="en-US" dirty="0" smtClean="0"/>
              <a:t>Traditional components are designed based on different constructs like </a:t>
            </a:r>
          </a:p>
          <a:p>
            <a:pPr lvl="1"/>
            <a:r>
              <a:rPr lang="en-US" b="1" dirty="0" smtClean="0"/>
              <a:t>Sequence</a:t>
            </a:r>
            <a:r>
              <a:rPr lang="en-US" dirty="0" smtClean="0"/>
              <a:t> implements processing steps that are essential in the specification of any algorithm. </a:t>
            </a:r>
          </a:p>
          <a:p>
            <a:pPr lvl="1"/>
            <a:r>
              <a:rPr lang="en-US" b="1" dirty="0" smtClean="0"/>
              <a:t>Condition </a:t>
            </a:r>
            <a:r>
              <a:rPr lang="en-US" dirty="0" smtClean="0"/>
              <a:t>provides the facility for selected processing based on some logical occurrence. </a:t>
            </a:r>
          </a:p>
          <a:p>
            <a:pPr lvl="1"/>
            <a:r>
              <a:rPr lang="en-US" b="1" dirty="0" smtClean="0"/>
              <a:t>Repetition </a:t>
            </a:r>
            <a:r>
              <a:rPr lang="en-US" dirty="0" smtClean="0"/>
              <a:t>allows for looping. </a:t>
            </a:r>
          </a:p>
          <a:p>
            <a:pPr lvl="1"/>
            <a:endParaRPr lang="en-US" dirty="0" smtClean="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dirty="0" smtClean="0"/>
              <a:t>Quality attributes - FURPS</a:t>
            </a:r>
            <a:endParaRPr lang="en-US" dirty="0"/>
          </a:p>
        </p:txBody>
      </p:sp>
      <p:sp>
        <p:nvSpPr>
          <p:cNvPr id="1048615" name="Content Placeholder 2"/>
          <p:cNvSpPr>
            <a:spLocks noGrp="1"/>
          </p:cNvSpPr>
          <p:nvPr>
            <p:ph idx="1"/>
          </p:nvPr>
        </p:nvSpPr>
        <p:spPr/>
        <p:txBody>
          <a:bodyPr>
            <a:normAutofit fontScale="68750" lnSpcReduction="20000"/>
          </a:bodyPr>
          <a:lstStyle/>
          <a:p>
            <a:r>
              <a:rPr lang="en-US" dirty="0" smtClean="0"/>
              <a:t>Functionality is assessed by evaluating the feature set and capabilities of the program, the generality of the functions that are delivered, and the security of the overall system. </a:t>
            </a:r>
          </a:p>
          <a:p>
            <a:r>
              <a:rPr lang="en-US" dirty="0" smtClean="0"/>
              <a:t>Usability is assessed by considering human factors overall aesthetics, consistency, and documentation. </a:t>
            </a:r>
          </a:p>
          <a:p>
            <a:r>
              <a:rPr lang="en-US" dirty="0" smtClean="0"/>
              <a:t>Reliability is evaluated by measuring the frequency and severity of failure, the accuracy of output results, the mean-time-to-failure (MTTF), the ability to recover from failure, and the predictability of the program. </a:t>
            </a:r>
          </a:p>
          <a:p>
            <a:r>
              <a:rPr lang="en-US" dirty="0" smtClean="0"/>
              <a:t>Performance is measured using processing speed, response time, resource consumption, throughput, and efficiency.</a:t>
            </a:r>
          </a:p>
          <a:p>
            <a:r>
              <a:rPr lang="en-US" dirty="0" smtClean="0"/>
              <a:t> Supportability combines extensibility, adaptability, and serviceability. </a:t>
            </a:r>
          </a:p>
          <a:p>
            <a:r>
              <a:rPr lang="en-US" dirty="0" smtClean="0"/>
              <a:t>maintainability— and in addition, testability, compatibility, configurability</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Content Placeholder 2"/>
          <p:cNvSpPr>
            <a:spLocks noGrp="1"/>
          </p:cNvSpPr>
          <p:nvPr>
            <p:ph idx="1"/>
          </p:nvPr>
        </p:nvSpPr>
        <p:spPr>
          <a:xfrm>
            <a:off x="457200" y="457200"/>
            <a:ext cx="8229600" cy="5668963"/>
          </a:xfrm>
        </p:spPr>
        <p:txBody>
          <a:bodyPr>
            <a:normAutofit fontScale="96429" lnSpcReduction="10000"/>
          </a:bodyPr>
          <a:lstStyle/>
          <a:p>
            <a:r>
              <a:rPr lang="en-US" dirty="0" smtClean="0"/>
              <a:t>Cohesion</a:t>
            </a:r>
          </a:p>
          <a:p>
            <a:pPr lvl="1"/>
            <a:r>
              <a:rPr lang="en-US" dirty="0" smtClean="0"/>
              <a:t>Conventional view: the “single-mindedness” of a module</a:t>
            </a:r>
          </a:p>
          <a:p>
            <a:pPr lvl="1"/>
            <a:r>
              <a:rPr lang="en-US" dirty="0" smtClean="0"/>
              <a:t>OO view: </a:t>
            </a:r>
            <a:r>
              <a:rPr lang="en-US" i="1" dirty="0" smtClean="0"/>
              <a:t>cohesion implies that a component or class encapsulates </a:t>
            </a:r>
            <a:r>
              <a:rPr lang="en-US" dirty="0" smtClean="0"/>
              <a:t>only attributes and operations that are closely related to one another and to the class or component itself</a:t>
            </a:r>
          </a:p>
          <a:p>
            <a:r>
              <a:rPr lang="en-US" dirty="0" smtClean="0"/>
              <a:t>Coupling!</a:t>
            </a:r>
          </a:p>
          <a:p>
            <a:pPr lvl="1"/>
            <a:r>
              <a:rPr lang="en-US" dirty="0" smtClean="0"/>
              <a:t>Conventional view: The degree to which a component is connected to other components and to the external world</a:t>
            </a:r>
          </a:p>
          <a:p>
            <a:pPr lvl="1"/>
            <a:r>
              <a:rPr lang="en-US" dirty="0" smtClean="0"/>
              <a:t>OO view: a qualitative measure of the degree to which classes are connected to one another</a:t>
            </a:r>
          </a:p>
          <a:p>
            <a:pPr lvl="1"/>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a:xfrm>
            <a:off x="457200" y="274638"/>
            <a:ext cx="8229600" cy="715962"/>
          </a:xfrm>
        </p:spPr>
        <p:txBody>
          <a:bodyPr>
            <a:normAutofit fontScale="90000"/>
          </a:bodyPr>
          <a:lstStyle/>
          <a:p>
            <a:r>
              <a:rPr lang="en-US" b="1" dirty="0" smtClean="0"/>
              <a:t>principles for class-based design</a:t>
            </a:r>
            <a:endParaRPr lang="en-US" dirty="0"/>
          </a:p>
        </p:txBody>
      </p:sp>
      <p:sp>
        <p:nvSpPr>
          <p:cNvPr id="1048587" name="Content Placeholder 2"/>
          <p:cNvSpPr>
            <a:spLocks noGrp="1"/>
          </p:cNvSpPr>
          <p:nvPr>
            <p:ph idx="1"/>
          </p:nvPr>
        </p:nvSpPr>
        <p:spPr>
          <a:xfrm>
            <a:off x="457200" y="1143000"/>
            <a:ext cx="8229600" cy="5410200"/>
          </a:xfrm>
        </p:spPr>
        <p:txBody>
          <a:bodyPr>
            <a:noAutofit/>
          </a:bodyPr>
          <a:lstStyle/>
          <a:p>
            <a:r>
              <a:rPr lang="en-US" sz="2300" dirty="0" smtClean="0"/>
              <a:t>The Open-Closed Principle (OCP). </a:t>
            </a:r>
            <a:r>
              <a:rPr lang="en-US" sz="2300" i="1" dirty="0" smtClean="0"/>
              <a:t>“A module [component] should be open for extension but closed for modification</a:t>
            </a:r>
          </a:p>
          <a:p>
            <a:r>
              <a:rPr lang="en-US" sz="2300" dirty="0" smtClean="0"/>
              <a:t>The </a:t>
            </a:r>
            <a:r>
              <a:rPr lang="en-US" sz="2300" dirty="0" err="1" smtClean="0"/>
              <a:t>Liskov</a:t>
            </a:r>
            <a:r>
              <a:rPr lang="en-US" sz="2300" dirty="0" smtClean="0"/>
              <a:t> Substitution Principle (LSP). </a:t>
            </a:r>
            <a:r>
              <a:rPr lang="en-US" sz="2300" i="1" dirty="0" smtClean="0"/>
              <a:t>“Subclasses should be substitutable for their base classes</a:t>
            </a:r>
          </a:p>
          <a:p>
            <a:r>
              <a:rPr lang="en-US" sz="2300" dirty="0" smtClean="0"/>
              <a:t>Dependency Inversion Principle (DIP). </a:t>
            </a:r>
            <a:r>
              <a:rPr lang="en-US" sz="2300" i="1" dirty="0" smtClean="0"/>
              <a:t>“Depend on abstractions. Do not depend on concretions.</a:t>
            </a:r>
          </a:p>
          <a:p>
            <a:r>
              <a:rPr lang="en-US" sz="2300" dirty="0" smtClean="0"/>
              <a:t>The Interface Segregation Principle (ISP). </a:t>
            </a:r>
            <a:r>
              <a:rPr lang="en-US" sz="2300" i="1" dirty="0" smtClean="0"/>
              <a:t>“Many client-specific interfaces are better than one general purpose interface.</a:t>
            </a:r>
          </a:p>
          <a:p>
            <a:r>
              <a:rPr lang="en-US" sz="2300" dirty="0" smtClean="0"/>
              <a:t>The Release Reuse Equivalency Principle (REP). </a:t>
            </a:r>
            <a:r>
              <a:rPr lang="en-US" sz="2300" i="1" dirty="0" smtClean="0"/>
              <a:t>“The granule of reuse is the granule of release.”</a:t>
            </a:r>
          </a:p>
          <a:p>
            <a:r>
              <a:rPr lang="en-US" sz="2300" dirty="0" smtClean="0"/>
              <a:t>The Common Closure Principle (CCP). </a:t>
            </a:r>
            <a:r>
              <a:rPr lang="en-US" sz="2300" i="1" dirty="0" smtClean="0"/>
              <a:t>“Classes that change together belong together.”</a:t>
            </a:r>
          </a:p>
          <a:p>
            <a:r>
              <a:rPr lang="en-US" sz="2300" dirty="0" smtClean="0"/>
              <a:t>The Common Reuse Principle (CRP). </a:t>
            </a:r>
            <a:r>
              <a:rPr lang="en-US" sz="2300" i="1" dirty="0" smtClean="0"/>
              <a:t>“Classes that </a:t>
            </a:r>
            <a:r>
              <a:rPr lang="en-US" sz="2300" i="1" dirty="0" err="1" smtClean="0"/>
              <a:t>arenʼt</a:t>
            </a:r>
            <a:r>
              <a:rPr lang="en-US" sz="2300" i="1" dirty="0" smtClean="0"/>
              <a:t> reused together should not be grouped together.” </a:t>
            </a:r>
            <a:r>
              <a:rPr lang="en-US" sz="2300" b="1" i="1" dirty="0" smtClean="0"/>
              <a:t>!</a:t>
            </a:r>
            <a:endParaRPr lang="en-US" sz="23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dirty="0" smtClean="0"/>
              <a:t>Component Level Design Steps</a:t>
            </a:r>
            <a:endParaRPr lang="en-US" dirty="0"/>
          </a:p>
        </p:txBody>
      </p:sp>
      <p:sp>
        <p:nvSpPr>
          <p:cNvPr id="1048589" name="Content Placeholder 2"/>
          <p:cNvSpPr>
            <a:spLocks noGrp="1"/>
          </p:cNvSpPr>
          <p:nvPr>
            <p:ph idx="1"/>
          </p:nvPr>
        </p:nvSpPr>
        <p:spPr/>
        <p:txBody>
          <a:bodyPr>
            <a:normAutofit fontScale="96875" lnSpcReduction="20000"/>
          </a:bodyPr>
          <a:lstStyle/>
          <a:p>
            <a:r>
              <a:rPr lang="en-US" dirty="0" smtClean="0"/>
              <a:t>Step 1. Identify all design classes that correspond to the problem domain</a:t>
            </a:r>
          </a:p>
          <a:p>
            <a:r>
              <a:rPr lang="en-US" dirty="0" smtClean="0"/>
              <a:t>Step 2. Identify all design classes that correspond to the infrastructure domain</a:t>
            </a:r>
          </a:p>
          <a:p>
            <a:r>
              <a:rPr lang="en-US" dirty="0" smtClean="0"/>
              <a:t>Step 3. Elaborate all design classes that are not acquired as reusable components </a:t>
            </a:r>
          </a:p>
          <a:p>
            <a:r>
              <a:rPr lang="en-US" dirty="0" smtClean="0"/>
              <a:t>Step 3a. Specify message details when classes or component collaborate</a:t>
            </a:r>
          </a:p>
          <a:p>
            <a:r>
              <a:rPr lang="en-US" dirty="0" smtClean="0"/>
              <a:t>Step 3b. Identify appropriate interfaces for each component</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Title 1"/>
          <p:cNvSpPr>
            <a:spLocks noGrp="1"/>
          </p:cNvSpPr>
          <p:nvPr>
            <p:ph type="title"/>
          </p:nvPr>
        </p:nvSpPr>
        <p:spPr/>
        <p:txBody>
          <a:bodyPr/>
          <a:lstStyle/>
          <a:p>
            <a:r>
              <a:rPr lang="en-US" dirty="0" smtClean="0"/>
              <a:t>Component Level Design Steps</a:t>
            </a:r>
            <a:endParaRPr lang="en-US" dirty="0"/>
          </a:p>
        </p:txBody>
      </p:sp>
      <p:sp>
        <p:nvSpPr>
          <p:cNvPr id="1048592" name="Content Placeholder 2"/>
          <p:cNvSpPr>
            <a:spLocks noGrp="1"/>
          </p:cNvSpPr>
          <p:nvPr>
            <p:ph idx="1"/>
          </p:nvPr>
        </p:nvSpPr>
        <p:spPr/>
        <p:txBody>
          <a:bodyPr>
            <a:normAutofit fontScale="81250" lnSpcReduction="20000"/>
          </a:bodyPr>
          <a:lstStyle/>
          <a:p>
            <a:r>
              <a:rPr lang="en-US" dirty="0" smtClean="0"/>
              <a:t>Step 3c. Elaborate attributes and define data types and data structures required to implement them</a:t>
            </a:r>
          </a:p>
          <a:p>
            <a:r>
              <a:rPr lang="en-US" dirty="0" smtClean="0"/>
              <a:t>Step 3d. Describe processing flow within each operation in detail </a:t>
            </a:r>
          </a:p>
          <a:p>
            <a:r>
              <a:rPr lang="en-US" dirty="0" smtClean="0"/>
              <a:t>Step 4. Describe persistent data sources (databases and files) and identify the classes required to manage them.</a:t>
            </a:r>
          </a:p>
          <a:p>
            <a:r>
              <a:rPr lang="en-US" dirty="0" smtClean="0"/>
              <a:t>Step 5. Develop and elaborate behavioral representations for a class or component</a:t>
            </a:r>
          </a:p>
          <a:p>
            <a:r>
              <a:rPr lang="en-US" dirty="0" smtClean="0"/>
              <a:t>Step 6. Elaborate deployment diagrams to provide additional implementation detail.</a:t>
            </a:r>
          </a:p>
          <a:p>
            <a:r>
              <a:rPr lang="en-US" dirty="0" smtClean="0"/>
              <a:t>Step 7. Factor every component-level design representation and always consider alternatives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5648</Words>
  <Application>Microsoft Office PowerPoint</Application>
  <PresentationFormat>On-screen Show (4:3)</PresentationFormat>
  <Paragraphs>473</Paragraphs>
  <Slides>93</Slides>
  <Notes>9</Notes>
  <HiddenSlides>0</HiddenSlides>
  <MMClips>0</MMClip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Office Theme</vt:lpstr>
      <vt:lpstr>SOFTWARE DESIGN </vt:lpstr>
      <vt:lpstr>SOFTWARE DESIGN</vt:lpstr>
      <vt:lpstr>Good software design should exhibit:</vt:lpstr>
      <vt:lpstr>Slide 4</vt:lpstr>
      <vt:lpstr>Slide 5</vt:lpstr>
      <vt:lpstr>The Design Process</vt:lpstr>
      <vt:lpstr>Design and Quality Goals –           Quality of s/w design assessed with series of technical reviews</vt:lpstr>
      <vt:lpstr>How to achieve the Quality?</vt:lpstr>
      <vt:lpstr>Quality attributes - FURPS</vt:lpstr>
      <vt:lpstr>DESIGN CONCEPTS</vt:lpstr>
      <vt:lpstr>Abstraction</vt:lpstr>
      <vt:lpstr>Architecture</vt:lpstr>
      <vt:lpstr>Patterns</vt:lpstr>
      <vt:lpstr>Separation of Concerns</vt:lpstr>
      <vt:lpstr>Modularity- "modularity is the single attribute of software that allows a program to be intellectually manageable"</vt:lpstr>
      <vt:lpstr>Slide 16</vt:lpstr>
      <vt:lpstr>Slide 17</vt:lpstr>
      <vt:lpstr>Why Information Hiding?</vt:lpstr>
      <vt:lpstr>Why Information Hiding?</vt:lpstr>
      <vt:lpstr>Slide 20</vt:lpstr>
      <vt:lpstr>Slide 21</vt:lpstr>
      <vt:lpstr>Functional Independence</vt:lpstr>
      <vt:lpstr>Slide 23</vt:lpstr>
      <vt:lpstr>Refinement </vt:lpstr>
      <vt:lpstr>Stepwise Refinement!</vt:lpstr>
      <vt:lpstr>Slide 26</vt:lpstr>
      <vt:lpstr>Aspects</vt:lpstr>
      <vt:lpstr>Slide 28</vt:lpstr>
      <vt:lpstr>Refactoring!</vt:lpstr>
      <vt:lpstr>Slide 30</vt:lpstr>
      <vt:lpstr>OO Design Concepts</vt:lpstr>
      <vt:lpstr>Design Heuristic</vt:lpstr>
      <vt:lpstr>Design Model</vt:lpstr>
      <vt:lpstr>Slide 34</vt:lpstr>
      <vt:lpstr>Slide 35</vt:lpstr>
      <vt:lpstr>ER Diagram</vt:lpstr>
      <vt:lpstr>Slide 37</vt:lpstr>
      <vt:lpstr>Slide 38</vt:lpstr>
      <vt:lpstr>Slide 39</vt:lpstr>
      <vt:lpstr>Design Model Elements</vt:lpstr>
      <vt:lpstr>Design Model Elements</vt:lpstr>
      <vt:lpstr>Design Model Elements</vt:lpstr>
      <vt:lpstr>Design Model Elements</vt:lpstr>
      <vt:lpstr>Design Model Elements</vt:lpstr>
      <vt:lpstr>Key Points</vt:lpstr>
      <vt:lpstr>Key Points</vt:lpstr>
      <vt:lpstr>DESIGN PROCESS</vt:lpstr>
      <vt:lpstr>Architectural design</vt:lpstr>
      <vt:lpstr>Architectural design </vt:lpstr>
      <vt:lpstr>Continue…..</vt:lpstr>
      <vt:lpstr>Continue…..</vt:lpstr>
      <vt:lpstr>Architectural styles for Software Design </vt:lpstr>
      <vt:lpstr>Data-centered architecture</vt:lpstr>
      <vt:lpstr>Data-centered architecture</vt:lpstr>
      <vt:lpstr>DATAFLOW ARCHITECTURE</vt:lpstr>
      <vt:lpstr>DATAFLOW ARCHITECTURE</vt:lpstr>
      <vt:lpstr>Data Flow Architecture</vt:lpstr>
      <vt:lpstr>DATAFLOW ARCHITECTURE</vt:lpstr>
      <vt:lpstr>DATAFLOW ARCHITECTURE</vt:lpstr>
      <vt:lpstr>BATCH SEQUENTIAL</vt:lpstr>
      <vt:lpstr>Pipe and Filter</vt:lpstr>
      <vt:lpstr>Process Control</vt:lpstr>
      <vt:lpstr>Call and return architectures</vt:lpstr>
      <vt:lpstr>Call and return architectures</vt:lpstr>
      <vt:lpstr>Call and return architectures</vt:lpstr>
      <vt:lpstr>Layered architectures </vt:lpstr>
      <vt:lpstr>Layered architectures </vt:lpstr>
      <vt:lpstr>USER INTERFACE DESIGN</vt:lpstr>
      <vt:lpstr>USER INTERFACE-Contin..</vt:lpstr>
      <vt:lpstr>Golden rules of User Interface Design</vt:lpstr>
      <vt:lpstr>Slide 71</vt:lpstr>
      <vt:lpstr>Slide 72</vt:lpstr>
      <vt:lpstr>Slide 73</vt:lpstr>
      <vt:lpstr>User Interface Design Models</vt:lpstr>
      <vt:lpstr>User Model</vt:lpstr>
      <vt:lpstr>Mental Model</vt:lpstr>
      <vt:lpstr>Implementation Model</vt:lpstr>
      <vt:lpstr>User interface design process</vt:lpstr>
      <vt:lpstr>User interface design process</vt:lpstr>
      <vt:lpstr>User interface design process</vt:lpstr>
      <vt:lpstr>User interface design process</vt:lpstr>
      <vt:lpstr>Interface Design Steps</vt:lpstr>
      <vt:lpstr>Design Issues</vt:lpstr>
      <vt:lpstr>Interface Design Principles</vt:lpstr>
      <vt:lpstr>COMPONENT LEVEL DESIGN</vt:lpstr>
      <vt:lpstr>COMPONENT LEVEL DESIGN</vt:lpstr>
      <vt:lpstr>Designing Class based components </vt:lpstr>
      <vt:lpstr>traditional Components</vt:lpstr>
      <vt:lpstr>TRADITIONAL COMPONENTS</vt:lpstr>
      <vt:lpstr>Slide 90</vt:lpstr>
      <vt:lpstr>principles for class-based design</vt:lpstr>
      <vt:lpstr>Component Level Design Steps</vt:lpstr>
      <vt:lpstr>Component Level Design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cp:lastModifiedBy>
  <cp:revision>6</cp:revision>
  <dcterms:created xsi:type="dcterms:W3CDTF">2006-08-15T13:00:00Z</dcterms:created>
  <dcterms:modified xsi:type="dcterms:W3CDTF">2022-03-31T06:02:37Z</dcterms:modified>
</cp:coreProperties>
</file>